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20" r:id="rId2"/>
    <p:sldId id="506" r:id="rId3"/>
    <p:sldId id="502" r:id="rId4"/>
    <p:sldId id="512" r:id="rId5"/>
    <p:sldId id="455" r:id="rId6"/>
    <p:sldId id="554" r:id="rId7"/>
    <p:sldId id="555" r:id="rId8"/>
    <p:sldId id="548" r:id="rId9"/>
    <p:sldId id="549" r:id="rId10"/>
    <p:sldId id="551" r:id="rId11"/>
    <p:sldId id="503" r:id="rId12"/>
    <p:sldId id="507" r:id="rId13"/>
    <p:sldId id="508" r:id="rId14"/>
    <p:sldId id="489" r:id="rId15"/>
    <p:sldId id="523" r:id="rId16"/>
    <p:sldId id="553" r:id="rId17"/>
    <p:sldId id="552" r:id="rId18"/>
    <p:sldId id="543" r:id="rId19"/>
    <p:sldId id="545" r:id="rId20"/>
    <p:sldId id="546" r:id="rId21"/>
    <p:sldId id="531" r:id="rId22"/>
    <p:sldId id="532" r:id="rId23"/>
    <p:sldId id="533" r:id="rId24"/>
    <p:sldId id="534" r:id="rId25"/>
    <p:sldId id="535" r:id="rId26"/>
    <p:sldId id="536" r:id="rId27"/>
    <p:sldId id="537" r:id="rId28"/>
    <p:sldId id="538" r:id="rId29"/>
    <p:sldId id="556" r:id="rId30"/>
    <p:sldId id="539" r:id="rId31"/>
    <p:sldId id="540" r:id="rId32"/>
    <p:sldId id="521" r:id="rId33"/>
    <p:sldId id="529" r:id="rId34"/>
    <p:sldId id="457" r:id="rId35"/>
    <p:sldId id="491" r:id="rId36"/>
    <p:sldId id="530" r:id="rId37"/>
    <p:sldId id="557" r:id="rId38"/>
    <p:sldId id="54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000" autoAdjust="0"/>
  </p:normalViewPr>
  <p:slideViewPr>
    <p:cSldViewPr snapToGrid="0">
      <p:cViewPr varScale="1">
        <p:scale>
          <a:sx n="66" d="100"/>
          <a:sy n="66" d="100"/>
        </p:scale>
        <p:origin x="13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A8825E-9F4F-4FA7-9C1D-7CFB78AFCF3C}" type="datetimeFigureOut">
              <a:rPr lang="en-IN" smtClean="0"/>
              <a:t>17-11-2024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FD60B-CC5C-4BBB-A8B8-CEDDE25F5533}" type="slidenum">
              <a:rPr lang="en-IN" smtClean="0"/>
              <a:t>‹#›</a:t>
            </a:fld>
            <a:endParaRPr lang="en-IN"/>
          </a:p>
        </p:txBody>
      </p:sp>
    </p:spTree>
    <p:extLst>
      <p:ext uri="{BB962C8B-B14F-4D97-AF65-F5344CB8AC3E}">
        <p14:creationId xmlns:p14="http://schemas.microsoft.com/office/powerpoint/2010/main" val="46695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6485DB-6355-47A6-ABCE-F416926EEF60}" type="slidenum">
              <a:rPr lang="en-IN" smtClean="0"/>
              <a:t>1</a:t>
            </a:fld>
            <a:endParaRPr lang="en-IN"/>
          </a:p>
        </p:txBody>
      </p:sp>
    </p:spTree>
    <p:extLst>
      <p:ext uri="{BB962C8B-B14F-4D97-AF65-F5344CB8AC3E}">
        <p14:creationId xmlns:p14="http://schemas.microsoft.com/office/powerpoint/2010/main" val="278051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6298A1-263E-470F-8B57-769014E879FE}" type="slidenum">
              <a:rPr lang="en-IN" smtClean="0"/>
              <a:t>3</a:t>
            </a:fld>
            <a:endParaRPr lang="en-IN"/>
          </a:p>
        </p:txBody>
      </p:sp>
    </p:spTree>
    <p:extLst>
      <p:ext uri="{BB962C8B-B14F-4D97-AF65-F5344CB8AC3E}">
        <p14:creationId xmlns:p14="http://schemas.microsoft.com/office/powerpoint/2010/main" val="11668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FD60B-CC5C-4BBB-A8B8-CEDDE25F5533}" type="slidenum">
              <a:rPr lang="en-IN" smtClean="0"/>
              <a:t>10</a:t>
            </a:fld>
            <a:endParaRPr lang="en-IN"/>
          </a:p>
        </p:txBody>
      </p:sp>
    </p:spTree>
    <p:extLst>
      <p:ext uri="{BB962C8B-B14F-4D97-AF65-F5344CB8AC3E}">
        <p14:creationId xmlns:p14="http://schemas.microsoft.com/office/powerpoint/2010/main" val="272030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6298A1-263E-470F-8B57-769014E879FE}" type="slidenum">
              <a:rPr lang="en-IN" smtClean="0"/>
              <a:t>13</a:t>
            </a:fld>
            <a:endParaRPr lang="en-IN"/>
          </a:p>
        </p:txBody>
      </p:sp>
    </p:spTree>
    <p:extLst>
      <p:ext uri="{BB962C8B-B14F-4D97-AF65-F5344CB8AC3E}">
        <p14:creationId xmlns:p14="http://schemas.microsoft.com/office/powerpoint/2010/main" val="75567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this pair wise. N training example, carry out computation n square times. And need to </a:t>
            </a:r>
            <a:r>
              <a:rPr lang="en-US" dirty="0" err="1"/>
              <a:t>cal</a:t>
            </a:r>
            <a:r>
              <a:rPr lang="en-US" dirty="0"/>
              <a:t> dot, product is expensive if dim </a:t>
            </a:r>
            <a:r>
              <a:rPr lang="en-US" dirty="0" err="1"/>
              <a:t>incraeases</a:t>
            </a:r>
            <a:endParaRPr lang="en-US" dirty="0"/>
          </a:p>
        </p:txBody>
      </p:sp>
      <p:sp>
        <p:nvSpPr>
          <p:cNvPr id="4" name="Slide Number Placeholder 3"/>
          <p:cNvSpPr>
            <a:spLocks noGrp="1"/>
          </p:cNvSpPr>
          <p:nvPr>
            <p:ph type="sldNum" sz="quarter" idx="5"/>
          </p:nvPr>
        </p:nvSpPr>
        <p:spPr/>
        <p:txBody>
          <a:bodyPr/>
          <a:lstStyle/>
          <a:p>
            <a:fld id="{4FCFD60B-CC5C-4BBB-A8B8-CEDDE25F5533}" type="slidenum">
              <a:rPr lang="en-IN" smtClean="0"/>
              <a:t>16</a:t>
            </a:fld>
            <a:endParaRPr lang="en-IN"/>
          </a:p>
        </p:txBody>
      </p:sp>
    </p:spTree>
    <p:extLst>
      <p:ext uri="{BB962C8B-B14F-4D97-AF65-F5344CB8AC3E}">
        <p14:creationId xmlns:p14="http://schemas.microsoft.com/office/powerpoint/2010/main" val="3607753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6298A1-263E-470F-8B57-769014E879FE}" type="slidenum">
              <a:rPr lang="en-IN" smtClean="0"/>
              <a:t>18</a:t>
            </a:fld>
            <a:endParaRPr lang="en-IN"/>
          </a:p>
        </p:txBody>
      </p:sp>
    </p:spTree>
    <p:extLst>
      <p:ext uri="{BB962C8B-B14F-4D97-AF65-F5344CB8AC3E}">
        <p14:creationId xmlns:p14="http://schemas.microsoft.com/office/powerpoint/2010/main" val="934119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Similarity between points as a matrix, and this matrix is positive , symmetric and semidefinite then a kernel function will exist.</a:t>
            </a:r>
          </a:p>
        </p:txBody>
      </p:sp>
      <p:sp>
        <p:nvSpPr>
          <p:cNvPr id="4" name="Slide Number Placeholder 3"/>
          <p:cNvSpPr>
            <a:spLocks noGrp="1"/>
          </p:cNvSpPr>
          <p:nvPr>
            <p:ph type="sldNum" sz="quarter" idx="5"/>
          </p:nvPr>
        </p:nvSpPr>
        <p:spPr/>
        <p:txBody>
          <a:bodyPr/>
          <a:lstStyle/>
          <a:p>
            <a:fld id="{4FCFD60B-CC5C-4BBB-A8B8-CEDDE25F5533}" type="slidenum">
              <a:rPr lang="en-IN" smtClean="0"/>
              <a:t>28</a:t>
            </a:fld>
            <a:endParaRPr lang="en-IN"/>
          </a:p>
        </p:txBody>
      </p:sp>
    </p:spTree>
    <p:extLst>
      <p:ext uri="{BB962C8B-B14F-4D97-AF65-F5344CB8AC3E}">
        <p14:creationId xmlns:p14="http://schemas.microsoft.com/office/powerpoint/2010/main" val="414224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46C1A-0DA4-4625-BF1D-25EF6480B8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0BE07D-4969-4633-9A68-2E5EB86B2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F7EF3B-61A9-4A41-8BF1-A7E6A8CDE1FE}"/>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5" name="Footer Placeholder 4">
            <a:extLst>
              <a:ext uri="{FF2B5EF4-FFF2-40B4-BE49-F238E27FC236}">
                <a16:creationId xmlns:a16="http://schemas.microsoft.com/office/drawing/2014/main" id="{9E5ED553-8396-4997-B0B3-73D7CC67DA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0CA202-427B-4FA7-BA97-ECF62CA74806}"/>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100868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E1E8-9A5A-4828-89E9-AD3D7139D3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FB4953-8E72-42B6-9D58-A3260D0788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5923EC-F0E5-40F4-AE74-AE3A267A66DC}"/>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5" name="Footer Placeholder 4">
            <a:extLst>
              <a:ext uri="{FF2B5EF4-FFF2-40B4-BE49-F238E27FC236}">
                <a16:creationId xmlns:a16="http://schemas.microsoft.com/office/drawing/2014/main" id="{CF048A07-C295-474D-B968-5819F79CD5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161D88-559E-46FC-8DA8-592A6105D032}"/>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26802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08851F-BE9C-4F34-9093-38686A321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08C430-472E-4ACA-A7C4-6C30EB24E0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E8499A-3994-4DE7-ABFD-3FF0E05C5234}"/>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5" name="Footer Placeholder 4">
            <a:extLst>
              <a:ext uri="{FF2B5EF4-FFF2-40B4-BE49-F238E27FC236}">
                <a16:creationId xmlns:a16="http://schemas.microsoft.com/office/drawing/2014/main" id="{B10C84BC-81C8-4980-AEFE-C50D0F399A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BECFC-820F-4C7E-951E-246CCBA4ACDA}"/>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353327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52A84-9D88-4CB3-BF2E-9168957F42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683447-B190-4EA7-A06A-25D1BD274B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C2252-E2C5-4B17-B665-0335D4EF5148}"/>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5" name="Footer Placeholder 4">
            <a:extLst>
              <a:ext uri="{FF2B5EF4-FFF2-40B4-BE49-F238E27FC236}">
                <a16:creationId xmlns:a16="http://schemas.microsoft.com/office/drawing/2014/main" id="{45DBBD2B-DE55-4E11-B701-3750FC9B8A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3B3B1C-D748-4620-BDD6-1A941B270F83}"/>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3273119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5320-C8D5-44CF-8393-5F4910C516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97EF50-DAC6-4FA9-971E-CE8464C46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87B6B7-A198-493D-B950-27167B8FCC4F}"/>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5" name="Footer Placeholder 4">
            <a:extLst>
              <a:ext uri="{FF2B5EF4-FFF2-40B4-BE49-F238E27FC236}">
                <a16:creationId xmlns:a16="http://schemas.microsoft.com/office/drawing/2014/main" id="{15D96719-1293-410F-8092-8ABA89C078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1DEDF2-59CE-4970-B4CF-437CB2640462}"/>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3816947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290A-3AA4-4A89-B39E-4AD37049DA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BD1485-134D-4C71-9DA1-327CF04E8F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FE77DF-C479-4AC5-A8C7-F460A3476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CD27C8-F2D3-4F29-86A2-1614565A53FC}"/>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6" name="Footer Placeholder 5">
            <a:extLst>
              <a:ext uri="{FF2B5EF4-FFF2-40B4-BE49-F238E27FC236}">
                <a16:creationId xmlns:a16="http://schemas.microsoft.com/office/drawing/2014/main" id="{57A9A0E0-B9B8-4713-BBC8-D3177E310B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A5A165-0FAD-4D46-AAC2-6D08D219566C}"/>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425006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A827-181E-4D6E-861C-8E3DDD916B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8A399C-7F3C-485E-A966-EE66E06B6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B1F8B-7346-4987-B5D9-A3933B1521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27B7D2-0E8A-4FA5-B18B-CA8E67E56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D11190-2E96-4154-95D2-752E59783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30ECB6-0315-4636-BA57-DD6BA0FA10DC}"/>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8" name="Footer Placeholder 7">
            <a:extLst>
              <a:ext uri="{FF2B5EF4-FFF2-40B4-BE49-F238E27FC236}">
                <a16:creationId xmlns:a16="http://schemas.microsoft.com/office/drawing/2014/main" id="{65E9BA0A-84B2-4688-9EA1-3FF63EA0D4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E15EE53-016B-49FD-8594-F19183A02904}"/>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398389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45C0-89D5-4AD5-AA64-10F73C3073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5A52E7-DF78-4406-A481-B6EE97031C88}"/>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4" name="Footer Placeholder 3">
            <a:extLst>
              <a:ext uri="{FF2B5EF4-FFF2-40B4-BE49-F238E27FC236}">
                <a16:creationId xmlns:a16="http://schemas.microsoft.com/office/drawing/2014/main" id="{8881FE4D-52C6-4858-A23D-6085C0F349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C61146-FEFF-4A55-9FBB-B7A0B81134E3}"/>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141050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455D0-1EE9-4C24-8CAC-8EB7A2AE0408}"/>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3" name="Footer Placeholder 2">
            <a:extLst>
              <a:ext uri="{FF2B5EF4-FFF2-40B4-BE49-F238E27FC236}">
                <a16:creationId xmlns:a16="http://schemas.microsoft.com/office/drawing/2014/main" id="{93ED9B84-337A-43C0-9D77-3470C6B130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5C204A-347C-4309-803C-C0F7EB1B9753}"/>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44886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4B24-7778-403D-9D05-23314BC006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FBEDC1-26F5-4C51-8F6B-0466FA3349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FD92CA-699E-4719-9F3A-807120DB1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8F4E90-E6D9-45BA-A38E-602F3301CA16}"/>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6" name="Footer Placeholder 5">
            <a:extLst>
              <a:ext uri="{FF2B5EF4-FFF2-40B4-BE49-F238E27FC236}">
                <a16:creationId xmlns:a16="http://schemas.microsoft.com/office/drawing/2014/main" id="{E8106E67-1ECB-4433-9954-DB5B51234B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3D7070-3E03-4101-AC7B-3AC98F6AADF9}"/>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256304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93FE-3688-4FD1-B99C-8F9B55827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8D181A6-E532-40FF-BCC4-8D224951E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65132D-E169-4E89-96AF-3EAA83D7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B97C7-7110-4423-805D-D96EDCAE3E49}"/>
              </a:ext>
            </a:extLst>
          </p:cNvPr>
          <p:cNvSpPr>
            <a:spLocks noGrp="1"/>
          </p:cNvSpPr>
          <p:nvPr>
            <p:ph type="dt" sz="half" idx="10"/>
          </p:nvPr>
        </p:nvSpPr>
        <p:spPr/>
        <p:txBody>
          <a:bodyPr/>
          <a:lstStyle/>
          <a:p>
            <a:fld id="{85E4A300-3E50-4E8A-B2DE-45882D9BF332}" type="datetimeFigureOut">
              <a:rPr lang="en-IN" smtClean="0"/>
              <a:t>17-11-2024</a:t>
            </a:fld>
            <a:endParaRPr lang="en-IN"/>
          </a:p>
        </p:txBody>
      </p:sp>
      <p:sp>
        <p:nvSpPr>
          <p:cNvPr id="6" name="Footer Placeholder 5">
            <a:extLst>
              <a:ext uri="{FF2B5EF4-FFF2-40B4-BE49-F238E27FC236}">
                <a16:creationId xmlns:a16="http://schemas.microsoft.com/office/drawing/2014/main" id="{67B9B378-E19D-438C-B5BD-C0B8B90A10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E0CEBC-496B-4861-9293-042707229652}"/>
              </a:ext>
            </a:extLst>
          </p:cNvPr>
          <p:cNvSpPr>
            <a:spLocks noGrp="1"/>
          </p:cNvSpPr>
          <p:nvPr>
            <p:ph type="sldNum" sz="quarter" idx="12"/>
          </p:nvPr>
        </p:nvSpPr>
        <p:spPr/>
        <p:txBody>
          <a:bodyPr/>
          <a:lstStyle/>
          <a:p>
            <a:fld id="{BBE30B96-3E6E-4CBD-A22D-7E9C64E0A0B2}" type="slidenum">
              <a:rPr lang="en-IN" smtClean="0"/>
              <a:t>‹#›</a:t>
            </a:fld>
            <a:endParaRPr lang="en-IN"/>
          </a:p>
        </p:txBody>
      </p:sp>
    </p:spTree>
    <p:extLst>
      <p:ext uri="{BB962C8B-B14F-4D97-AF65-F5344CB8AC3E}">
        <p14:creationId xmlns:p14="http://schemas.microsoft.com/office/powerpoint/2010/main" val="1555229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2B62DC-FFCE-482F-B1D1-C809400C21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FDB194-17B3-4E59-BE33-31F078C4E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8DC54C-16F7-410C-BCA7-FF5A42ABA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4A300-3E50-4E8A-B2DE-45882D9BF332}" type="datetimeFigureOut">
              <a:rPr lang="en-IN" smtClean="0"/>
              <a:t>17-11-2024</a:t>
            </a:fld>
            <a:endParaRPr lang="en-IN"/>
          </a:p>
        </p:txBody>
      </p:sp>
      <p:sp>
        <p:nvSpPr>
          <p:cNvPr id="5" name="Footer Placeholder 4">
            <a:extLst>
              <a:ext uri="{FF2B5EF4-FFF2-40B4-BE49-F238E27FC236}">
                <a16:creationId xmlns:a16="http://schemas.microsoft.com/office/drawing/2014/main" id="{5F948EB4-8E1A-477F-A1D0-672B85108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5DAF73-B5ED-4A80-9171-4E91FCE28A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30B96-3E6E-4CBD-A22D-7E9C64E0A0B2}" type="slidenum">
              <a:rPr lang="en-IN" smtClean="0"/>
              <a:t>‹#›</a:t>
            </a:fld>
            <a:endParaRPr lang="en-IN"/>
          </a:p>
        </p:txBody>
      </p:sp>
    </p:spTree>
    <p:extLst>
      <p:ext uri="{BB962C8B-B14F-4D97-AF65-F5344CB8AC3E}">
        <p14:creationId xmlns:p14="http://schemas.microsoft.com/office/powerpoint/2010/main" val="2009277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bing.com/ck/a?!&amp;&amp;p=9158114ba42c886bJmltdHM9MTY2ODU1NjgwMCZpZ3VpZD0zZWZjMWQzYy01ZDhiLTY1NzEtM2I1Yy0wYzhhNWM2MzY0ZDYmaW5zaWQ9NTIwOA&amp;ptn=3&amp;hsh=3&amp;fclid=3efc1d3c-5d8b-6571-3b5c-0c8a5c6364d6&amp;psq=deprtaement+of+computer+scoence+and+engimnerring&amp;u=a1aHR0cHM6Ly93d3cuc2N1LmVkdS9lbmdpbmVlcmluZy9hY2FkZW1pYy1wcm9ncmFtcy9kZXBhcnRtZW50LW9mLWNvbXB1dGVyLWVuZ2luZWVyaW5nLw&amp;ntb=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4D4819-D7DD-F22A-4C68-D50A73BD631A}"/>
              </a:ext>
            </a:extLst>
          </p:cNvPr>
          <p:cNvSpPr>
            <a:spLocks noChangeArrowheads="1"/>
          </p:cNvSpPr>
          <p:nvPr/>
        </p:nvSpPr>
        <p:spPr bwMode="auto">
          <a:xfrm>
            <a:off x="258058" y="-37657"/>
            <a:ext cx="11801419"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VALLURUPALLI NAGESWARA RAO VIGNANA JYOTHI </a:t>
            </a:r>
            <a:r>
              <a:rPr lang="en-US" altLang="en-US" sz="2800" dirty="0"/>
              <a:t> </a:t>
            </a:r>
            <a:r>
              <a:rPr kumimoji="0" lang="en-US" altLang="en-US" sz="2800" b="1"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Arial" panose="020B0604020202020204" pitchFamily="34" charset="0"/>
              </a:rPr>
              <a:t>INSTITUTE OF ENGINEERING AND TECHNOLOGY</a:t>
            </a:r>
            <a:endParaRPr kumimoji="0" lang="en-US" altLang="en-US" sz="2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Department of Computer Science and Engineering</a:t>
            </a:r>
          </a:p>
          <a:p>
            <a:pPr marL="0" marR="0" lvl="0" indent="457200" algn="ctr" defTabSz="914400" rtl="0" eaLnBrk="0" fontAlgn="base" latinLnBrk="0" hangingPunct="0">
              <a:lnSpc>
                <a:spcPct val="100000"/>
              </a:lnSpc>
              <a:spcBef>
                <a:spcPct val="0"/>
              </a:spcBef>
              <a:spcAft>
                <a:spcPct val="0"/>
              </a:spcAft>
              <a:buClrTx/>
              <a:buSzTx/>
              <a:buFontTx/>
              <a:buNone/>
              <a:tabLst/>
            </a:pPr>
            <a:endParaRPr lang="en-IN" sz="2000" b="0" i="0" dirty="0">
              <a:solidFill>
                <a:srgbClr val="222222"/>
              </a:solidFill>
              <a:effectLst/>
              <a:latin typeface="Google Sans"/>
            </a:endParaRPr>
          </a:p>
          <a:p>
            <a:pPr marL="0" marR="0" lvl="0" indent="457200" algn="ctr" defTabSz="914400" rtl="0" eaLnBrk="0" fontAlgn="base" latinLnBrk="0" hangingPunct="0">
              <a:lnSpc>
                <a:spcPct val="100000"/>
              </a:lnSpc>
              <a:spcBef>
                <a:spcPct val="0"/>
              </a:spcBef>
              <a:spcAft>
                <a:spcPct val="0"/>
              </a:spcAft>
              <a:buClrTx/>
              <a:buSzTx/>
              <a:buFontTx/>
              <a:buNone/>
              <a:tabLst/>
            </a:pPr>
            <a:r>
              <a:rPr lang="en-IN" sz="2000" b="0" i="0" dirty="0">
                <a:solidFill>
                  <a:srgbClr val="222222"/>
                </a:solidFill>
                <a:effectLst/>
                <a:latin typeface="Google Sans"/>
              </a:rPr>
              <a:t>Non linear SVM and Kernels</a:t>
            </a:r>
            <a:br>
              <a:rPr lang="en-US" sz="2000" b="0" i="0" dirty="0">
                <a:solidFill>
                  <a:srgbClr val="292929"/>
                </a:solidFill>
                <a:effectLst/>
                <a:latin typeface="sohne"/>
              </a:rPr>
            </a:br>
            <a:endParaRPr lang="en-US" altLang="en-US" sz="10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1F402572-1AC1-C244-FE3C-D3880CA04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17" y="1335521"/>
            <a:ext cx="1790700" cy="1668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01E913-B864-500D-8186-0A789C882082}"/>
              </a:ext>
            </a:extLst>
          </p:cNvPr>
          <p:cNvSpPr>
            <a:spLocks noChangeArrowheads="1"/>
          </p:cNvSpPr>
          <p:nvPr/>
        </p:nvSpPr>
        <p:spPr bwMode="auto">
          <a:xfrm>
            <a:off x="4057871" y="4608952"/>
            <a:ext cx="420179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MACHINE LEARNING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BTech CSE (III Year-II Sem)</a:t>
            </a: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Dr. Kriti Ohri</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rPr>
              <a:t>Assistant Professor</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dobe Caslon Pro"/>
                <a:ea typeface="Calibri" panose="020F0502020204030204" pitchFamily="34" charset="0"/>
                <a:cs typeface="Times New Roman" panose="02020603050405020304" pitchFamily="18" charset="0"/>
                <a:hlinkClick r:id="rId4"/>
              </a:rPr>
              <a:t>Department of Computer Science and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F3375C2-6977-6830-5E74-51E3850230E9}"/>
              </a:ext>
            </a:extLst>
          </p:cNvPr>
          <p:cNvSpPr>
            <a:spLocks noGrp="1"/>
          </p:cNvSpPr>
          <p:nvPr>
            <p:ph type="ftr" sz="quarter" idx="11"/>
          </p:nvPr>
        </p:nvSpPr>
        <p:spPr/>
        <p:txBody>
          <a:bodyPr/>
          <a:lstStyle/>
          <a:p>
            <a:r>
              <a:rPr lang="en-IN"/>
              <a:t>Machine Learning</a:t>
            </a:r>
          </a:p>
        </p:txBody>
      </p:sp>
      <p:sp>
        <p:nvSpPr>
          <p:cNvPr id="7" name="Date Placeholder 6">
            <a:extLst>
              <a:ext uri="{FF2B5EF4-FFF2-40B4-BE49-F238E27FC236}">
                <a16:creationId xmlns:a16="http://schemas.microsoft.com/office/drawing/2014/main" id="{104C03E4-1F28-2FB0-9B80-AE079E772F4D}"/>
              </a:ext>
            </a:extLst>
          </p:cNvPr>
          <p:cNvSpPr>
            <a:spLocks noGrp="1"/>
          </p:cNvSpPr>
          <p:nvPr>
            <p:ph type="dt" sz="half" idx="10"/>
          </p:nvPr>
        </p:nvSpPr>
        <p:spPr/>
        <p:txBody>
          <a:bodyPr/>
          <a:lstStyle/>
          <a:p>
            <a:r>
              <a:rPr lang="en-US"/>
              <a:t>Kriti Ohri</a:t>
            </a:r>
            <a:endParaRPr lang="en-IN"/>
          </a:p>
        </p:txBody>
      </p:sp>
    </p:spTree>
    <p:extLst>
      <p:ext uri="{BB962C8B-B14F-4D97-AF65-F5344CB8AC3E}">
        <p14:creationId xmlns:p14="http://schemas.microsoft.com/office/powerpoint/2010/main" val="9663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1BC4-6022-8D12-5223-3FA36044F79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9527AC-FF0E-EC52-C974-B99E7541BCF8}"/>
              </a:ext>
            </a:extLst>
          </p:cNvPr>
          <p:cNvPicPr>
            <a:picLocks noGrp="1" noChangeAspect="1"/>
          </p:cNvPicPr>
          <p:nvPr>
            <p:ph idx="1"/>
          </p:nvPr>
        </p:nvPicPr>
        <p:blipFill>
          <a:blip r:embed="rId3"/>
          <a:stretch>
            <a:fillRect/>
          </a:stretch>
        </p:blipFill>
        <p:spPr>
          <a:xfrm>
            <a:off x="1372644" y="790474"/>
            <a:ext cx="9078302" cy="5702401"/>
          </a:xfrm>
        </p:spPr>
      </p:pic>
    </p:spTree>
    <p:extLst>
      <p:ext uri="{BB962C8B-B14F-4D97-AF65-F5344CB8AC3E}">
        <p14:creationId xmlns:p14="http://schemas.microsoft.com/office/powerpoint/2010/main" val="1594987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FD69-2125-46E1-B31D-ABBE0D737EA2}"/>
              </a:ext>
            </a:extLst>
          </p:cNvPr>
          <p:cNvSpPr>
            <a:spLocks noGrp="1"/>
          </p:cNvSpPr>
          <p:nvPr>
            <p:ph type="title"/>
          </p:nvPr>
        </p:nvSpPr>
        <p:spPr/>
        <p:txBody>
          <a:bodyPr/>
          <a:lstStyle/>
          <a:p>
            <a:r>
              <a:rPr lang="en-US" b="1" dirty="0"/>
              <a:t>Kernel trick</a:t>
            </a:r>
            <a:endParaRPr lang="en-IN" b="1" dirty="0"/>
          </a:p>
        </p:txBody>
      </p:sp>
      <p:sp>
        <p:nvSpPr>
          <p:cNvPr id="3" name="Text Placeholder 2">
            <a:extLst>
              <a:ext uri="{FF2B5EF4-FFF2-40B4-BE49-F238E27FC236}">
                <a16:creationId xmlns:a16="http://schemas.microsoft.com/office/drawing/2014/main" id="{7EF560BD-C0EA-4642-8D13-29691043DBDB}"/>
              </a:ext>
            </a:extLst>
          </p:cNvPr>
          <p:cNvSpPr>
            <a:spLocks noGrp="1"/>
          </p:cNvSpPr>
          <p:nvPr>
            <p:ph type="body" idx="1"/>
          </p:nvPr>
        </p:nvSpPr>
        <p:spPr>
          <a:xfrm>
            <a:off x="812800" y="1600200"/>
            <a:ext cx="11074400" cy="5080000"/>
          </a:xfrm>
        </p:spPr>
        <p:txBody>
          <a:bodyPr/>
          <a:lstStyle/>
          <a:p>
            <a:pPr algn="l"/>
            <a:r>
              <a:rPr lang="en-US" b="0" i="0" dirty="0">
                <a:solidFill>
                  <a:srgbClr val="000000"/>
                </a:solidFill>
                <a:effectLst/>
                <a:latin typeface="Lato"/>
              </a:rPr>
              <a:t>When it is almost difficult to separate non-linear classes, we then apply another trick called kernel trick that helps handle the data.</a:t>
            </a:r>
          </a:p>
          <a:p>
            <a:br>
              <a:rPr lang="en-US" b="0" i="0" dirty="0">
                <a:solidFill>
                  <a:srgbClr val="000000"/>
                </a:solidFill>
                <a:effectLst/>
                <a:latin typeface="Lato"/>
              </a:rPr>
            </a:br>
            <a:endParaRPr lang="en-IN" dirty="0"/>
          </a:p>
        </p:txBody>
      </p:sp>
      <p:pic>
        <p:nvPicPr>
          <p:cNvPr id="16386" name="Picture 2">
            <a:extLst>
              <a:ext uri="{FF2B5EF4-FFF2-40B4-BE49-F238E27FC236}">
                <a16:creationId xmlns:a16="http://schemas.microsoft.com/office/drawing/2014/main" id="{0BEF306C-2F14-4212-9C85-41872596A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2516717"/>
            <a:ext cx="9748847" cy="434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01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47E2-613B-4020-8DEE-463F120742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19CAC7-1996-45A9-87C3-69DBC34797F5}"/>
              </a:ext>
            </a:extLst>
          </p:cNvPr>
          <p:cNvSpPr>
            <a:spLocks noGrp="1"/>
          </p:cNvSpPr>
          <p:nvPr>
            <p:ph idx="1"/>
          </p:nvPr>
        </p:nvSpPr>
        <p:spPr/>
        <p:txBody>
          <a:bodyPr/>
          <a:lstStyle/>
          <a:p>
            <a:pPr algn="just"/>
            <a:r>
              <a:rPr lang="en-US" b="0" i="0" dirty="0">
                <a:solidFill>
                  <a:srgbClr val="292929"/>
                </a:solidFill>
                <a:effectLst/>
                <a:latin typeface="charter"/>
              </a:rPr>
              <a:t>It is obviously hard to visualize higher dimensional data, and so we first focus on some transformations applied to 1-dimensional data. In the example above , the picture on the left shows our original data points. In 1-dimension, this data is not linearly separable, but after applying the transformation </a:t>
            </a:r>
            <a:r>
              <a:rPr lang="en-US" b="0" i="1" dirty="0">
                <a:solidFill>
                  <a:srgbClr val="292929"/>
                </a:solidFill>
                <a:effectLst/>
                <a:latin typeface="charter"/>
              </a:rPr>
              <a:t>ϕ</a:t>
            </a:r>
            <a:r>
              <a:rPr lang="en-US" b="0" i="0" dirty="0">
                <a:solidFill>
                  <a:srgbClr val="292929"/>
                </a:solidFill>
                <a:effectLst/>
                <a:latin typeface="charter"/>
              </a:rPr>
              <a:t>(x) = x² and adding this second dimension to our feature space, the classes become linearly separable.</a:t>
            </a:r>
            <a:endParaRPr lang="en-IN" dirty="0"/>
          </a:p>
        </p:txBody>
      </p:sp>
    </p:spTree>
    <p:extLst>
      <p:ext uri="{BB962C8B-B14F-4D97-AF65-F5344CB8AC3E}">
        <p14:creationId xmlns:p14="http://schemas.microsoft.com/office/powerpoint/2010/main" val="292200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1082-381A-461B-8757-349743FF4A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C83718-A524-4D67-B120-F57A83576493}"/>
              </a:ext>
            </a:extLst>
          </p:cNvPr>
          <p:cNvSpPr>
            <a:spLocks noGrp="1"/>
          </p:cNvSpPr>
          <p:nvPr>
            <p:ph idx="1"/>
          </p:nvPr>
        </p:nvSpPr>
        <p:spPr>
          <a:xfrm>
            <a:off x="838199" y="1875051"/>
            <a:ext cx="10515600" cy="4351338"/>
          </a:xfrm>
        </p:spPr>
        <p:txBody>
          <a:bodyPr/>
          <a:lstStyle/>
          <a:p>
            <a:r>
              <a:rPr lang="en-US" sz="2000" b="0" i="0" dirty="0">
                <a:solidFill>
                  <a:srgbClr val="292929"/>
                </a:solidFill>
                <a:effectLst/>
                <a:latin typeface="charter"/>
              </a:rPr>
              <a:t>For now, we are just examining transformations of the original data to higher dimensions that allow the data to be linearly separated. These are just functions, and there are many possible functions that can map the data to any number of higher dimensions.</a:t>
            </a:r>
          </a:p>
          <a:p>
            <a:endParaRPr lang="en-US" sz="2000" dirty="0">
              <a:solidFill>
                <a:srgbClr val="292929"/>
              </a:solidFill>
              <a:latin typeface="charter"/>
            </a:endParaRPr>
          </a:p>
          <a:p>
            <a:endParaRPr lang="en-IN" dirty="0"/>
          </a:p>
        </p:txBody>
      </p:sp>
      <p:pic>
        <p:nvPicPr>
          <p:cNvPr id="1026" name="Picture 2">
            <a:extLst>
              <a:ext uri="{FF2B5EF4-FFF2-40B4-BE49-F238E27FC236}">
                <a16:creationId xmlns:a16="http://schemas.microsoft.com/office/drawing/2014/main" id="{64977A15-DBF3-4631-89DE-0F6B137D7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858" y="3312297"/>
            <a:ext cx="9439275" cy="3724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685247-BB4E-4F7A-BCF9-FC1E5A4874E7}"/>
              </a:ext>
            </a:extLst>
          </p:cNvPr>
          <p:cNvSpPr txBox="1"/>
          <p:nvPr/>
        </p:nvSpPr>
        <p:spPr>
          <a:xfrm>
            <a:off x="3049030" y="2967335"/>
            <a:ext cx="6098058" cy="923330"/>
          </a:xfrm>
          <a:prstGeom prst="rect">
            <a:avLst/>
          </a:prstGeom>
          <a:noFill/>
        </p:spPr>
        <p:txBody>
          <a:bodyPr wrap="square">
            <a:spAutoFit/>
          </a:bodyPr>
          <a:lstStyle/>
          <a:p>
            <a:pPr algn="l"/>
            <a:r>
              <a:rPr lang="en-US" b="0" i="0" dirty="0">
                <a:solidFill>
                  <a:srgbClr val="292929"/>
                </a:solidFill>
                <a:effectLst/>
                <a:latin typeface="charter"/>
              </a:rPr>
              <a:t>Here we apply the transformation</a:t>
            </a:r>
            <a:r>
              <a:rPr lang="en-US" b="0" i="0" dirty="0">
                <a:solidFill>
                  <a:srgbClr val="292929"/>
                </a:solidFill>
                <a:effectLst/>
                <a:highlight>
                  <a:srgbClr val="FFFF00"/>
                </a:highlight>
                <a:latin typeface="charter"/>
              </a:rPr>
              <a:t> </a:t>
            </a:r>
            <a:r>
              <a:rPr lang="en-US" b="0" i="1" dirty="0">
                <a:solidFill>
                  <a:srgbClr val="292929"/>
                </a:solidFill>
                <a:effectLst/>
                <a:highlight>
                  <a:srgbClr val="FFFF00"/>
                </a:highlight>
                <a:latin typeface="charter"/>
              </a:rPr>
              <a:t>ϕ</a:t>
            </a:r>
            <a:r>
              <a:rPr lang="en-US" b="0" i="0" dirty="0">
                <a:solidFill>
                  <a:srgbClr val="292929"/>
                </a:solidFill>
                <a:effectLst/>
                <a:highlight>
                  <a:srgbClr val="FFFF00"/>
                </a:highlight>
                <a:latin typeface="charter"/>
              </a:rPr>
              <a:t>(x) = x mod 2</a:t>
            </a:r>
          </a:p>
          <a:p>
            <a:br>
              <a:rPr lang="en-US" dirty="0">
                <a:effectLst/>
                <a:highlight>
                  <a:srgbClr val="FFFF00"/>
                </a:highlight>
              </a:rPr>
            </a:br>
            <a:endParaRPr lang="en-IN" dirty="0">
              <a:highlight>
                <a:srgbClr val="FFFF00"/>
              </a:highlight>
            </a:endParaRPr>
          </a:p>
        </p:txBody>
      </p:sp>
    </p:spTree>
    <p:extLst>
      <p:ext uri="{BB962C8B-B14F-4D97-AF65-F5344CB8AC3E}">
        <p14:creationId xmlns:p14="http://schemas.microsoft.com/office/powerpoint/2010/main" val="351493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C30A-1A15-415E-AE36-58B719770018}"/>
              </a:ext>
            </a:extLst>
          </p:cNvPr>
          <p:cNvSpPr>
            <a:spLocks noGrp="1"/>
          </p:cNvSpPr>
          <p:nvPr>
            <p:ph type="title"/>
          </p:nvPr>
        </p:nvSpPr>
        <p:spPr>
          <a:xfrm>
            <a:off x="812800" y="514605"/>
            <a:ext cx="11176000" cy="602825"/>
          </a:xfrm>
        </p:spPr>
        <p:txBody>
          <a:bodyPr/>
          <a:lstStyle/>
          <a:p>
            <a:r>
              <a:rPr lang="en-US" sz="2400" dirty="0">
                <a:solidFill>
                  <a:srgbClr val="000000"/>
                </a:solidFill>
                <a:latin typeface="Lato"/>
              </a:rPr>
              <a:t>Now let us see how to handle the two-dimensional linearly inseparable data.</a:t>
            </a:r>
            <a:endParaRPr lang="en-IN" sz="2400" dirty="0"/>
          </a:p>
        </p:txBody>
      </p:sp>
      <p:sp>
        <p:nvSpPr>
          <p:cNvPr id="3" name="Text Placeholder 2">
            <a:extLst>
              <a:ext uri="{FF2B5EF4-FFF2-40B4-BE49-F238E27FC236}">
                <a16:creationId xmlns:a16="http://schemas.microsoft.com/office/drawing/2014/main" id="{74FF34D1-EAFE-417D-A77D-2B07D3B84755}"/>
              </a:ext>
            </a:extLst>
          </p:cNvPr>
          <p:cNvSpPr>
            <a:spLocks noGrp="1"/>
          </p:cNvSpPr>
          <p:nvPr>
            <p:ph type="body" idx="1"/>
          </p:nvPr>
        </p:nvSpPr>
        <p:spPr>
          <a:xfrm>
            <a:off x="2605327" y="2907792"/>
            <a:ext cx="6113780" cy="2978544"/>
          </a:xfrm>
        </p:spPr>
        <p:txBody>
          <a:bodyPr/>
          <a:lstStyle/>
          <a:p>
            <a:r>
              <a:rPr lang="en-US" b="0" i="0" dirty="0">
                <a:solidFill>
                  <a:srgbClr val="000000"/>
                </a:solidFill>
                <a:effectLst/>
                <a:latin typeface="Lato"/>
              </a:rPr>
              <a:t>Now let us see how to handle the two-dimensional linearly inseparable data.</a:t>
            </a:r>
          </a:p>
          <a:p>
            <a:endParaRPr lang="en-US" dirty="0">
              <a:solidFill>
                <a:srgbClr val="000000"/>
              </a:solidFill>
              <a:latin typeface="Lato"/>
            </a:endParaRPr>
          </a:p>
          <a:p>
            <a:endParaRPr lang="en-IN" dirty="0"/>
          </a:p>
        </p:txBody>
      </p:sp>
      <p:pic>
        <p:nvPicPr>
          <p:cNvPr id="19458" name="Picture 2">
            <a:extLst>
              <a:ext uri="{FF2B5EF4-FFF2-40B4-BE49-F238E27FC236}">
                <a16:creationId xmlns:a16="http://schemas.microsoft.com/office/drawing/2014/main" id="{1D6251CE-6689-4AFA-9525-4C891FB2B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2006600"/>
            <a:ext cx="8640417" cy="414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48B13C-8A84-4413-A527-DE0B74FD2B09}"/>
              </a:ext>
            </a:extLst>
          </p:cNvPr>
          <p:cNvSpPr txBox="1"/>
          <p:nvPr/>
        </p:nvSpPr>
        <p:spPr>
          <a:xfrm>
            <a:off x="914401" y="6146800"/>
            <a:ext cx="9046817" cy="666977"/>
          </a:xfrm>
          <a:prstGeom prst="rect">
            <a:avLst/>
          </a:prstGeom>
          <a:noFill/>
        </p:spPr>
        <p:txBody>
          <a:bodyPr wrap="square" rtlCol="0">
            <a:spAutoFit/>
          </a:bodyPr>
          <a:lstStyle/>
          <a:p>
            <a:r>
              <a:rPr lang="en-US" sz="1867" dirty="0">
                <a:solidFill>
                  <a:srgbClr val="000000"/>
                </a:solidFill>
                <a:latin typeface="Lato"/>
              </a:rPr>
              <a:t>In two-dimensional data, the polynomial kernel of the second degree is applied by using a linear plane after transforming it to higher dimensions.</a:t>
            </a:r>
            <a:endParaRPr lang="en-IN" sz="1867" dirty="0"/>
          </a:p>
        </p:txBody>
      </p:sp>
    </p:spTree>
    <p:extLst>
      <p:ext uri="{BB962C8B-B14F-4D97-AF65-F5344CB8AC3E}">
        <p14:creationId xmlns:p14="http://schemas.microsoft.com/office/powerpoint/2010/main" val="3913328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057A-88BF-4241-9C6E-308155CA1D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D5978B0-DCB3-49F2-84A9-7A8ABA649C61}"/>
              </a:ext>
            </a:extLst>
          </p:cNvPr>
          <p:cNvPicPr>
            <a:picLocks noGrp="1" noChangeAspect="1"/>
          </p:cNvPicPr>
          <p:nvPr>
            <p:ph idx="1"/>
          </p:nvPr>
        </p:nvPicPr>
        <p:blipFill>
          <a:blip r:embed="rId2"/>
          <a:stretch>
            <a:fillRect/>
          </a:stretch>
        </p:blipFill>
        <p:spPr>
          <a:xfrm>
            <a:off x="1579778" y="1825625"/>
            <a:ext cx="9032444" cy="4351338"/>
          </a:xfrm>
        </p:spPr>
      </p:pic>
    </p:spTree>
    <p:extLst>
      <p:ext uri="{BB962C8B-B14F-4D97-AF65-F5344CB8AC3E}">
        <p14:creationId xmlns:p14="http://schemas.microsoft.com/office/powerpoint/2010/main" val="139846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752E-283A-2399-0A38-AF2EB099EF23}"/>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E5EABF2A-A6B2-B6A1-9416-C22697F2A096}"/>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A7ADAC79-7555-405E-08B1-B4DFCDE6EEC9}"/>
              </a:ext>
            </a:extLst>
          </p:cNvPr>
          <p:cNvPicPr>
            <a:picLocks noChangeAspect="1"/>
          </p:cNvPicPr>
          <p:nvPr/>
        </p:nvPicPr>
        <p:blipFill>
          <a:blip r:embed="rId3"/>
          <a:stretch>
            <a:fillRect/>
          </a:stretch>
        </p:blipFill>
        <p:spPr>
          <a:xfrm>
            <a:off x="2487617" y="716045"/>
            <a:ext cx="7216765" cy="5425910"/>
          </a:xfrm>
          <a:prstGeom prst="rect">
            <a:avLst/>
          </a:prstGeom>
        </p:spPr>
      </p:pic>
    </p:spTree>
    <p:extLst>
      <p:ext uri="{BB962C8B-B14F-4D97-AF65-F5344CB8AC3E}">
        <p14:creationId xmlns:p14="http://schemas.microsoft.com/office/powerpoint/2010/main" val="259860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B0B1-06ED-5F04-A7EF-A355A318FF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9C9934-B030-9A59-EF0E-4208E8024A83}"/>
              </a:ext>
            </a:extLst>
          </p:cNvPr>
          <p:cNvSpPr>
            <a:spLocks noGrp="1"/>
          </p:cNvSpPr>
          <p:nvPr>
            <p:ph idx="1"/>
          </p:nvPr>
        </p:nvSpPr>
        <p:spPr/>
        <p:txBody>
          <a:bodyPr/>
          <a:lstStyle/>
          <a:p>
            <a:endParaRPr lang="en-IN" dirty="0"/>
          </a:p>
          <a:p>
            <a:r>
              <a:rPr lang="en-IN" dirty="0"/>
              <a:t>Transforming the data to high dimensional space and performing calculation is very costly.</a:t>
            </a:r>
          </a:p>
          <a:p>
            <a:r>
              <a:rPr lang="en-IN" dirty="0"/>
              <a:t>But how to decide this transformation , in order to make this mathematically possible in a systematic manner we have concept called kernels to find support vectors in higher dimensional space. </a:t>
            </a:r>
          </a:p>
          <a:p>
            <a:r>
              <a:rPr lang="en-IN" dirty="0"/>
              <a:t>Using kernel functions, it's possible to achieve this transformation without any major implication and computational cost.</a:t>
            </a:r>
          </a:p>
        </p:txBody>
      </p:sp>
    </p:spTree>
    <p:extLst>
      <p:ext uri="{BB962C8B-B14F-4D97-AF65-F5344CB8AC3E}">
        <p14:creationId xmlns:p14="http://schemas.microsoft.com/office/powerpoint/2010/main" val="121824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ABAD-29C5-4375-9957-9AF09FA9E599}"/>
              </a:ext>
            </a:extLst>
          </p:cNvPr>
          <p:cNvSpPr>
            <a:spLocks noGrp="1"/>
          </p:cNvSpPr>
          <p:nvPr>
            <p:ph type="title"/>
          </p:nvPr>
        </p:nvSpPr>
        <p:spPr/>
        <p:txBody>
          <a:bodyPr/>
          <a:lstStyle/>
          <a:p>
            <a:r>
              <a:rPr lang="en-US" dirty="0"/>
              <a:t>We know the </a:t>
            </a:r>
            <a:r>
              <a:rPr lang="en-US" dirty="0" err="1"/>
              <a:t>Lagrangian</a:t>
            </a:r>
            <a:r>
              <a:rPr lang="en-US" dirty="0"/>
              <a:t> is given by L, which is dual formulation </a:t>
            </a:r>
            <a:endParaRPr lang="en-IN" dirty="0"/>
          </a:p>
        </p:txBody>
      </p:sp>
      <p:pic>
        <p:nvPicPr>
          <p:cNvPr id="5" name="Content Placeholder 4">
            <a:extLst>
              <a:ext uri="{FF2B5EF4-FFF2-40B4-BE49-F238E27FC236}">
                <a16:creationId xmlns:a16="http://schemas.microsoft.com/office/drawing/2014/main" id="{6ADCEDD3-2A0E-4BF6-89E2-6045C4CC5DC8}"/>
              </a:ext>
            </a:extLst>
          </p:cNvPr>
          <p:cNvPicPr>
            <a:picLocks noGrp="1" noChangeAspect="1"/>
          </p:cNvPicPr>
          <p:nvPr>
            <p:ph idx="1"/>
          </p:nvPr>
        </p:nvPicPr>
        <p:blipFill>
          <a:blip r:embed="rId3"/>
          <a:stretch>
            <a:fillRect/>
          </a:stretch>
        </p:blipFill>
        <p:spPr>
          <a:xfrm>
            <a:off x="1641282" y="1825625"/>
            <a:ext cx="8909435" cy="4351338"/>
          </a:xfrm>
        </p:spPr>
      </p:pic>
      <p:cxnSp>
        <p:nvCxnSpPr>
          <p:cNvPr id="7" name="Straight Connector 6">
            <a:extLst>
              <a:ext uri="{FF2B5EF4-FFF2-40B4-BE49-F238E27FC236}">
                <a16:creationId xmlns:a16="http://schemas.microsoft.com/office/drawing/2014/main" id="{F4D6802C-4E6D-48A0-98A3-02CF0E329B89}"/>
              </a:ext>
            </a:extLst>
          </p:cNvPr>
          <p:cNvCxnSpPr/>
          <p:nvPr/>
        </p:nvCxnSpPr>
        <p:spPr>
          <a:xfrm>
            <a:off x="8427307" y="4213654"/>
            <a:ext cx="114917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B0B9F4F-1454-44EF-93D0-6B19548FCA06}"/>
              </a:ext>
            </a:extLst>
          </p:cNvPr>
          <p:cNvSpPr txBox="1"/>
          <p:nvPr/>
        </p:nvSpPr>
        <p:spPr>
          <a:xfrm>
            <a:off x="8711513" y="3818238"/>
            <a:ext cx="247135" cy="369332"/>
          </a:xfrm>
          <a:prstGeom prst="rect">
            <a:avLst/>
          </a:prstGeom>
          <a:noFill/>
        </p:spPr>
        <p:txBody>
          <a:bodyPr wrap="square" rtlCol="0">
            <a:spAutoFit/>
          </a:bodyPr>
          <a:lstStyle/>
          <a:p>
            <a:r>
              <a:rPr lang="en-US" b="1" dirty="0"/>
              <a:t>.</a:t>
            </a:r>
            <a:endParaRPr lang="en-IN" b="1"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D6BF24C-3F39-44C6-80D5-028FD13443A5}"/>
                  </a:ext>
                </a:extLst>
              </p:cNvPr>
              <p:cNvSpPr/>
              <p:nvPr/>
            </p:nvSpPr>
            <p:spPr>
              <a:xfrm>
                <a:off x="5993026" y="4693169"/>
                <a:ext cx="5684108" cy="20017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Dot product of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 </m:t>
                        </m:r>
                      </m:sub>
                    </m:sSub>
                    <m:r>
                      <a:rPr lang="en-US" b="0" i="1" smtClean="0">
                        <a:solidFill>
                          <a:schemeClr val="tx1"/>
                        </a:solidFill>
                        <a:latin typeface="Cambria Math" panose="02040503050406030204" pitchFamily="18" charset="0"/>
                      </a:rPr>
                      <m:t>𝑎𝑛𝑑</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 </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𝑖𝑠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𝑖𝑛𝑝𝑢𝑡</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𝑑𝑎𝑡𝑎</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𝑖𝑛</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𝑜𝑟𝑖𝑔𝑖𝑛𝑎𝑙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𝑓𝑒𝑎𝑡𝑢𝑟𝑒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𝑠𝑝𝑎𝑐𝑒</m:t>
                    </m:r>
                  </m:oMath>
                </a14:m>
                <a:endParaRPr lang="en-IN" dirty="0">
                  <a:solidFill>
                    <a:schemeClr val="tx1"/>
                  </a:solidFill>
                </a:endParaRPr>
              </a:p>
            </p:txBody>
          </p:sp>
        </mc:Choice>
        <mc:Fallback xmlns="">
          <p:sp>
            <p:nvSpPr>
              <p:cNvPr id="9" name="Rectangle 8">
                <a:extLst>
                  <a:ext uri="{FF2B5EF4-FFF2-40B4-BE49-F238E27FC236}">
                    <a16:creationId xmlns:a16="http://schemas.microsoft.com/office/drawing/2014/main" id="{0D6BF24C-3F39-44C6-80D5-028FD13443A5}"/>
                  </a:ext>
                </a:extLst>
              </p:cNvPr>
              <p:cNvSpPr>
                <a:spLocks noRot="1" noChangeAspect="1" noMove="1" noResize="1" noEditPoints="1" noAdjustHandles="1" noChangeArrowheads="1" noChangeShapeType="1" noTextEdit="1"/>
              </p:cNvSpPr>
              <p:nvPr/>
            </p:nvSpPr>
            <p:spPr>
              <a:xfrm>
                <a:off x="5993026" y="4693169"/>
                <a:ext cx="5684108" cy="2001790"/>
              </a:xfrm>
              <a:prstGeom prst="rect">
                <a:avLst/>
              </a:prstGeom>
              <a:blipFill>
                <a:blip r:embed="rId4"/>
                <a:stretch>
                  <a:fillRect/>
                </a:stretch>
              </a:blipFill>
            </p:spPr>
            <p:txBody>
              <a:bodyPr/>
              <a:lstStyle/>
              <a:p>
                <a:r>
                  <a:rPr lang="en-IN">
                    <a:noFill/>
                  </a:rPr>
                  <a:t> </a:t>
                </a:r>
              </a:p>
            </p:txBody>
          </p:sp>
        </mc:Fallback>
      </mc:AlternateContent>
      <p:cxnSp>
        <p:nvCxnSpPr>
          <p:cNvPr id="11" name="Straight Arrow Connector 10">
            <a:extLst>
              <a:ext uri="{FF2B5EF4-FFF2-40B4-BE49-F238E27FC236}">
                <a16:creationId xmlns:a16="http://schemas.microsoft.com/office/drawing/2014/main" id="{E6455C20-A390-46CE-A44F-6D1E3E8C18EB}"/>
              </a:ext>
            </a:extLst>
          </p:cNvPr>
          <p:cNvCxnSpPr/>
          <p:nvPr/>
        </p:nvCxnSpPr>
        <p:spPr>
          <a:xfrm flipV="1">
            <a:off x="9576486" y="3669957"/>
            <a:ext cx="531341" cy="27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63DA84-E240-461F-B25B-11265F7E6178}"/>
                  </a:ext>
                </a:extLst>
              </p:cNvPr>
              <p:cNvSpPr txBox="1"/>
              <p:nvPr/>
            </p:nvSpPr>
            <p:spPr>
              <a:xfrm>
                <a:off x="10392032" y="3398109"/>
                <a:ext cx="1285102" cy="369332"/>
              </a:xfrm>
              <a:prstGeom prst="rect">
                <a:avLst/>
              </a:prstGeom>
              <a:noFill/>
            </p:spPr>
            <p:txBody>
              <a:bodyPr wrap="square" rtlCol="0">
                <a:spAutoFit/>
              </a:bodyPr>
              <a:lstStyle/>
              <a:p>
                <a:r>
                  <a:rPr lang="en-IN" dirty="0"/>
                  <a:t>K(</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IN" dirty="0"/>
                  <a:t>)</a:t>
                </a:r>
              </a:p>
            </p:txBody>
          </p:sp>
        </mc:Choice>
        <mc:Fallback xmlns="">
          <p:sp>
            <p:nvSpPr>
              <p:cNvPr id="12" name="TextBox 11">
                <a:extLst>
                  <a:ext uri="{FF2B5EF4-FFF2-40B4-BE49-F238E27FC236}">
                    <a16:creationId xmlns:a16="http://schemas.microsoft.com/office/drawing/2014/main" id="{3E63DA84-E240-461F-B25B-11265F7E6178}"/>
                  </a:ext>
                </a:extLst>
              </p:cNvPr>
              <p:cNvSpPr txBox="1">
                <a:spLocks noRot="1" noChangeAspect="1" noMove="1" noResize="1" noEditPoints="1" noAdjustHandles="1" noChangeArrowheads="1" noChangeShapeType="1" noTextEdit="1"/>
              </p:cNvSpPr>
              <p:nvPr/>
            </p:nvSpPr>
            <p:spPr>
              <a:xfrm>
                <a:off x="10392032" y="3398109"/>
                <a:ext cx="1285102" cy="369332"/>
              </a:xfrm>
              <a:prstGeom prst="rect">
                <a:avLst/>
              </a:prstGeom>
              <a:blipFill>
                <a:blip r:embed="rId5"/>
                <a:stretch>
                  <a:fillRect l="-4265" t="-8197" b="-24590"/>
                </a:stretch>
              </a:blipFill>
            </p:spPr>
            <p:txBody>
              <a:bodyPr/>
              <a:lstStyle/>
              <a:p>
                <a:r>
                  <a:rPr lang="en-IN">
                    <a:noFill/>
                  </a:rPr>
                  <a:t> </a:t>
                </a:r>
              </a:p>
            </p:txBody>
          </p:sp>
        </mc:Fallback>
      </mc:AlternateContent>
    </p:spTree>
    <p:extLst>
      <p:ext uri="{BB962C8B-B14F-4D97-AF65-F5344CB8AC3E}">
        <p14:creationId xmlns:p14="http://schemas.microsoft.com/office/powerpoint/2010/main" val="252140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33B78-DABB-4D62-9E4D-CE2DC7DF0EDD}"/>
              </a:ext>
            </a:extLst>
          </p:cNvPr>
          <p:cNvSpPr>
            <a:spLocks noGrp="1"/>
          </p:cNvSpPr>
          <p:nvPr>
            <p:ph type="title"/>
          </p:nvPr>
        </p:nvSpPr>
        <p:spPr/>
        <p:txBody>
          <a:bodyPr/>
          <a:lstStyle/>
          <a:p>
            <a:r>
              <a:rPr lang="en-US" b="1" dirty="0"/>
              <a:t>Kernel trick</a:t>
            </a:r>
            <a:endParaRPr lang="en-IN" b="1" dirty="0"/>
          </a:p>
        </p:txBody>
      </p:sp>
      <p:sp>
        <p:nvSpPr>
          <p:cNvPr id="3" name="Content Placeholder 2">
            <a:extLst>
              <a:ext uri="{FF2B5EF4-FFF2-40B4-BE49-F238E27FC236}">
                <a16:creationId xmlns:a16="http://schemas.microsoft.com/office/drawing/2014/main" id="{7FE489EF-0E70-4F6B-8EE6-4AAE88EC25D5}"/>
              </a:ext>
            </a:extLst>
          </p:cNvPr>
          <p:cNvSpPr>
            <a:spLocks noGrp="1"/>
          </p:cNvSpPr>
          <p:nvPr>
            <p:ph idx="1"/>
          </p:nvPr>
        </p:nvSpPr>
        <p:spPr/>
        <p:txBody>
          <a:bodyPr>
            <a:normAutofit fontScale="62500" lnSpcReduction="20000"/>
          </a:bodyPr>
          <a:lstStyle/>
          <a:p>
            <a:pPr algn="l">
              <a:lnSpc>
                <a:spcPct val="170000"/>
              </a:lnSpc>
            </a:pPr>
            <a:r>
              <a:rPr lang="en-US" b="0" i="0" dirty="0">
                <a:solidFill>
                  <a:srgbClr val="292929"/>
                </a:solidFill>
                <a:effectLst/>
                <a:latin typeface="charter"/>
              </a:rPr>
              <a:t>We have seen how higher dimensional transformations can allow us to separate data in order to make classification predictions. It seems that in order to train a support vector classifier and optimize our objective function, we would have to perform operations with the higher dimensional vectors in the transformed feature space. In real applications, there might be many features in the data and applying transformations that involve many polynomial combinations of these features will lead to extremely high and impractical computational costs.</a:t>
            </a:r>
          </a:p>
          <a:p>
            <a:pPr algn="l">
              <a:lnSpc>
                <a:spcPct val="170000"/>
              </a:lnSpc>
            </a:pPr>
            <a:r>
              <a:rPr lang="en-US" b="0" i="0" dirty="0">
                <a:solidFill>
                  <a:srgbClr val="292929"/>
                </a:solidFill>
                <a:effectLst/>
                <a:latin typeface="charter"/>
              </a:rPr>
              <a:t>The </a:t>
            </a:r>
            <a:r>
              <a:rPr lang="en-US" b="1" i="0" dirty="0">
                <a:solidFill>
                  <a:srgbClr val="292929"/>
                </a:solidFill>
                <a:effectLst/>
                <a:latin typeface="charter"/>
              </a:rPr>
              <a:t>kernel trick</a:t>
            </a:r>
            <a:r>
              <a:rPr lang="en-US" b="0" i="0" dirty="0">
                <a:solidFill>
                  <a:srgbClr val="292929"/>
                </a:solidFill>
                <a:effectLst/>
                <a:latin typeface="charter"/>
              </a:rPr>
              <a:t> provides a solution to this problem. The “trick” is that kernel methods represent the data only through a set of pairwise similarity comparisons between the original data observations </a:t>
            </a:r>
            <a:r>
              <a:rPr lang="en-US" b="1" i="0" dirty="0">
                <a:solidFill>
                  <a:srgbClr val="292929"/>
                </a:solidFill>
                <a:effectLst/>
                <a:latin typeface="charter"/>
              </a:rPr>
              <a:t>x </a:t>
            </a:r>
            <a:r>
              <a:rPr lang="en-US" b="0" i="0" dirty="0">
                <a:solidFill>
                  <a:srgbClr val="292929"/>
                </a:solidFill>
                <a:effectLst/>
                <a:latin typeface="charter"/>
              </a:rPr>
              <a:t>(with the original coordinates in the lower dimensional space), instead of explicitly applying the transformations </a:t>
            </a:r>
            <a:r>
              <a:rPr lang="en-US" b="0" i="1" dirty="0">
                <a:solidFill>
                  <a:srgbClr val="292929"/>
                </a:solidFill>
                <a:effectLst/>
                <a:latin typeface="charter"/>
              </a:rPr>
              <a:t>ϕ</a:t>
            </a:r>
            <a:r>
              <a:rPr lang="en-US" b="0" i="0" dirty="0">
                <a:solidFill>
                  <a:srgbClr val="292929"/>
                </a:solidFill>
                <a:effectLst/>
                <a:latin typeface="charter"/>
              </a:rPr>
              <a:t>(</a:t>
            </a:r>
            <a:r>
              <a:rPr lang="en-US" b="1" i="0" dirty="0">
                <a:solidFill>
                  <a:srgbClr val="292929"/>
                </a:solidFill>
                <a:effectLst/>
                <a:latin typeface="charter"/>
              </a:rPr>
              <a:t>x</a:t>
            </a:r>
            <a:r>
              <a:rPr lang="en-US" b="0" i="0" dirty="0">
                <a:solidFill>
                  <a:srgbClr val="292929"/>
                </a:solidFill>
                <a:effectLst/>
                <a:latin typeface="charter"/>
              </a:rPr>
              <a:t>) and representing the data by these transformed coordinates in the higher dimensional feature space.</a:t>
            </a:r>
          </a:p>
          <a:p>
            <a:endParaRPr lang="en-IN" dirty="0"/>
          </a:p>
        </p:txBody>
      </p:sp>
    </p:spTree>
    <p:extLst>
      <p:ext uri="{BB962C8B-B14F-4D97-AF65-F5344CB8AC3E}">
        <p14:creationId xmlns:p14="http://schemas.microsoft.com/office/powerpoint/2010/main" val="112104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4610-5799-4122-A775-D051B0D76A65}"/>
              </a:ext>
            </a:extLst>
          </p:cNvPr>
          <p:cNvSpPr>
            <a:spLocks noGrp="1"/>
          </p:cNvSpPr>
          <p:nvPr>
            <p:ph type="title"/>
          </p:nvPr>
        </p:nvSpPr>
        <p:spPr/>
        <p:txBody>
          <a:bodyPr>
            <a:normAutofit fontScale="90000"/>
          </a:bodyPr>
          <a:lstStyle/>
          <a:p>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r>
              <a:rPr lang="en-IN" b="0" i="0" dirty="0">
                <a:solidFill>
                  <a:srgbClr val="222222"/>
                </a:solidFill>
                <a:effectLst/>
                <a:latin typeface="Google Sans"/>
              </a:rPr>
              <a:t>Non linear SVM and Kernels</a:t>
            </a:r>
            <a:br>
              <a:rPr lang="en-US" b="0" i="0" dirty="0">
                <a:solidFill>
                  <a:srgbClr val="292929"/>
                </a:solidFill>
                <a:effectLst/>
                <a:latin typeface="sohne"/>
              </a:rPr>
            </a:br>
            <a:br>
              <a:rPr lang="en-US" b="0" i="0" dirty="0">
                <a:solidFill>
                  <a:srgbClr val="292929"/>
                </a:solidFill>
                <a:effectLst/>
                <a:latin typeface="sohne"/>
              </a:rPr>
            </a:br>
            <a:br>
              <a:rPr lang="en-US" b="0" i="0" dirty="0">
                <a:solidFill>
                  <a:srgbClr val="292929"/>
                </a:solidFill>
                <a:effectLst/>
                <a:latin typeface="sohne"/>
              </a:rPr>
            </a:br>
            <a:r>
              <a:rPr lang="en-US" sz="3600" b="0" i="0" dirty="0">
                <a:solidFill>
                  <a:srgbClr val="292929"/>
                </a:solidFill>
                <a:effectLst/>
                <a:latin typeface="charter"/>
              </a:rPr>
              <a:t>If the data is not linearly separable in the original, or input, space then we apply transformations to the data, which map the data from the original space into a higher dimensional feature space. The goal is that after the transformation to the higher dimensional space, the classes are now linearly separable </a:t>
            </a:r>
            <a:r>
              <a:rPr lang="en-US" sz="3600" b="0" i="1" dirty="0">
                <a:solidFill>
                  <a:srgbClr val="292929"/>
                </a:solidFill>
                <a:effectLst/>
                <a:latin typeface="charter"/>
              </a:rPr>
              <a:t>in this higher dimensional feature space</a:t>
            </a:r>
            <a:r>
              <a:rPr lang="en-US" sz="3600" b="0" i="0" dirty="0">
                <a:solidFill>
                  <a:srgbClr val="292929"/>
                </a:solidFill>
                <a:effectLst/>
                <a:latin typeface="charter"/>
              </a:rPr>
              <a:t>. We can then fit a decision boundary to separate the classes and make predictions. The decision boundary will be a hyperplane in this higher dimensional space.</a:t>
            </a:r>
            <a:br>
              <a:rPr lang="en-US" sz="3600" b="0" i="0" dirty="0">
                <a:solidFill>
                  <a:srgbClr val="292929"/>
                </a:solidFill>
                <a:effectLst/>
                <a:latin typeface="charter"/>
              </a:rPr>
            </a:br>
            <a:endParaRPr lang="en-IN" dirty="0"/>
          </a:p>
        </p:txBody>
      </p:sp>
    </p:spTree>
    <p:extLst>
      <p:ext uri="{BB962C8B-B14F-4D97-AF65-F5344CB8AC3E}">
        <p14:creationId xmlns:p14="http://schemas.microsoft.com/office/powerpoint/2010/main" val="2628394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392E-928C-4576-A133-8556EC2AFB09}"/>
              </a:ext>
            </a:extLst>
          </p:cNvPr>
          <p:cNvSpPr>
            <a:spLocks noGrp="1"/>
          </p:cNvSpPr>
          <p:nvPr>
            <p:ph type="title"/>
          </p:nvPr>
        </p:nvSpPr>
        <p:spPr/>
        <p:txBody>
          <a:bodyPr/>
          <a:lstStyle/>
          <a:p>
            <a:r>
              <a:rPr lang="en-US" b="1" dirty="0"/>
              <a:t>SVM  kernel functions</a:t>
            </a:r>
            <a:endParaRPr lang="en-IN" b="1" dirty="0"/>
          </a:p>
        </p:txBody>
      </p:sp>
      <p:sp>
        <p:nvSpPr>
          <p:cNvPr id="3" name="Content Placeholder 2">
            <a:extLst>
              <a:ext uri="{FF2B5EF4-FFF2-40B4-BE49-F238E27FC236}">
                <a16:creationId xmlns:a16="http://schemas.microsoft.com/office/drawing/2014/main" id="{AF7CA9CB-3FAF-469F-AAC7-75A14CB97D4F}"/>
              </a:ext>
            </a:extLst>
          </p:cNvPr>
          <p:cNvSpPr>
            <a:spLocks noGrp="1"/>
          </p:cNvSpPr>
          <p:nvPr>
            <p:ph idx="1"/>
          </p:nvPr>
        </p:nvSpPr>
        <p:spPr/>
        <p:txBody>
          <a:bodyPr/>
          <a:lstStyle/>
          <a:p>
            <a:r>
              <a:rPr lang="en-US" dirty="0">
                <a:solidFill>
                  <a:srgbClr val="000000"/>
                </a:solidFill>
                <a:latin typeface="Lato"/>
              </a:rPr>
              <a:t>SVM algorithms use a set of mathematical functions that are defined as the kernel. The function of kernel is to take data as input and transform it into the required form. Different SVM algorithms use different types of kernel functions. These functions can be different types.</a:t>
            </a:r>
            <a:endParaRPr lang="en-IN" dirty="0">
              <a:solidFill>
                <a:srgbClr val="000000"/>
              </a:solidFill>
              <a:latin typeface="Lato"/>
            </a:endParaRPr>
          </a:p>
        </p:txBody>
      </p:sp>
    </p:spTree>
    <p:extLst>
      <p:ext uri="{BB962C8B-B14F-4D97-AF65-F5344CB8AC3E}">
        <p14:creationId xmlns:p14="http://schemas.microsoft.com/office/powerpoint/2010/main" val="333899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BADB-CD54-C647-5DE6-C61C39A619BB}"/>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59CAB50C-4D30-A322-1C76-893DB661A8A6}"/>
              </a:ext>
            </a:extLst>
          </p:cNvPr>
          <p:cNvPicPr>
            <a:picLocks noGrp="1" noChangeAspect="1"/>
          </p:cNvPicPr>
          <p:nvPr>
            <p:ph idx="1"/>
          </p:nvPr>
        </p:nvPicPr>
        <p:blipFill>
          <a:blip r:embed="rId2"/>
          <a:stretch>
            <a:fillRect/>
          </a:stretch>
        </p:blipFill>
        <p:spPr>
          <a:xfrm>
            <a:off x="1801092" y="210686"/>
            <a:ext cx="8113839" cy="6436628"/>
          </a:xfrm>
        </p:spPr>
      </p:pic>
      <p:cxnSp>
        <p:nvCxnSpPr>
          <p:cNvPr id="4" name="Straight Arrow Connector 3">
            <a:extLst>
              <a:ext uri="{FF2B5EF4-FFF2-40B4-BE49-F238E27FC236}">
                <a16:creationId xmlns:a16="http://schemas.microsoft.com/office/drawing/2014/main" id="{FD585400-8BCA-9C1C-91B9-B5BE6149E172}"/>
              </a:ext>
            </a:extLst>
          </p:cNvPr>
          <p:cNvCxnSpPr/>
          <p:nvPr/>
        </p:nvCxnSpPr>
        <p:spPr>
          <a:xfrm flipH="1">
            <a:off x="1909823" y="1690688"/>
            <a:ext cx="1273215" cy="300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7A9C6EB-C7BB-5704-A88E-E34FA6544184}"/>
              </a:ext>
            </a:extLst>
          </p:cNvPr>
          <p:cNvSpPr txBox="1"/>
          <p:nvPr/>
        </p:nvSpPr>
        <p:spPr>
          <a:xfrm>
            <a:off x="4497114" y="1194436"/>
            <a:ext cx="2133864" cy="646331"/>
          </a:xfrm>
          <a:prstGeom prst="rect">
            <a:avLst/>
          </a:prstGeom>
          <a:noFill/>
        </p:spPr>
        <p:txBody>
          <a:bodyPr wrap="square" rtlCol="0">
            <a:spAutoFit/>
          </a:bodyPr>
          <a:lstStyle/>
          <a:p>
            <a:r>
              <a:rPr lang="en-US" dirty="0"/>
              <a:t>Transformed feature space</a:t>
            </a:r>
          </a:p>
        </p:txBody>
      </p:sp>
      <p:sp>
        <p:nvSpPr>
          <p:cNvPr id="8" name="TextBox 7">
            <a:extLst>
              <a:ext uri="{FF2B5EF4-FFF2-40B4-BE49-F238E27FC236}">
                <a16:creationId xmlns:a16="http://schemas.microsoft.com/office/drawing/2014/main" id="{9638C860-5072-0269-8D62-B3CEC62F2028}"/>
              </a:ext>
            </a:extLst>
          </p:cNvPr>
          <p:cNvSpPr txBox="1"/>
          <p:nvPr/>
        </p:nvSpPr>
        <p:spPr>
          <a:xfrm>
            <a:off x="1231388" y="1681581"/>
            <a:ext cx="1338105" cy="923330"/>
          </a:xfrm>
          <a:prstGeom prst="rect">
            <a:avLst/>
          </a:prstGeom>
          <a:noFill/>
        </p:spPr>
        <p:txBody>
          <a:bodyPr wrap="square" rtlCol="0">
            <a:spAutoFit/>
          </a:bodyPr>
          <a:lstStyle/>
          <a:p>
            <a:r>
              <a:rPr lang="en-US" dirty="0"/>
              <a:t>Original feature space</a:t>
            </a:r>
          </a:p>
        </p:txBody>
      </p:sp>
    </p:spTree>
    <p:extLst>
      <p:ext uri="{BB962C8B-B14F-4D97-AF65-F5344CB8AC3E}">
        <p14:creationId xmlns:p14="http://schemas.microsoft.com/office/powerpoint/2010/main" val="162399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89A2-1403-1AD3-2AEE-640758A87FA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6B4B7D-F994-C80E-3FCC-F73629858841}"/>
              </a:ext>
            </a:extLst>
          </p:cNvPr>
          <p:cNvPicPr>
            <a:picLocks noGrp="1" noChangeAspect="1"/>
          </p:cNvPicPr>
          <p:nvPr>
            <p:ph idx="1"/>
          </p:nvPr>
        </p:nvPicPr>
        <p:blipFill>
          <a:blip r:embed="rId2"/>
          <a:stretch>
            <a:fillRect/>
          </a:stretch>
        </p:blipFill>
        <p:spPr>
          <a:xfrm>
            <a:off x="2004646" y="533108"/>
            <a:ext cx="7748954" cy="5809688"/>
          </a:xfrm>
        </p:spPr>
      </p:pic>
    </p:spTree>
    <p:extLst>
      <p:ext uri="{BB962C8B-B14F-4D97-AF65-F5344CB8AC3E}">
        <p14:creationId xmlns:p14="http://schemas.microsoft.com/office/powerpoint/2010/main" val="375669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D77F-3E80-73F3-1CA8-DC9575BA8B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11AA069-8180-045C-28A3-3B7C24257410}"/>
              </a:ext>
            </a:extLst>
          </p:cNvPr>
          <p:cNvPicPr>
            <a:picLocks noGrp="1" noChangeAspect="1"/>
          </p:cNvPicPr>
          <p:nvPr>
            <p:ph idx="1"/>
          </p:nvPr>
        </p:nvPicPr>
        <p:blipFill>
          <a:blip r:embed="rId2"/>
          <a:stretch>
            <a:fillRect/>
          </a:stretch>
        </p:blipFill>
        <p:spPr>
          <a:xfrm>
            <a:off x="2270838" y="865861"/>
            <a:ext cx="7076363" cy="5825336"/>
          </a:xfrm>
        </p:spPr>
      </p:pic>
      <p:cxnSp>
        <p:nvCxnSpPr>
          <p:cNvPr id="4" name="Connector: Curved 3">
            <a:extLst>
              <a:ext uri="{FF2B5EF4-FFF2-40B4-BE49-F238E27FC236}">
                <a16:creationId xmlns:a16="http://schemas.microsoft.com/office/drawing/2014/main" id="{DF1E66FE-C121-CEA7-5FD6-2326A8518ED7}"/>
              </a:ext>
            </a:extLst>
          </p:cNvPr>
          <p:cNvCxnSpPr>
            <a:cxnSpLocks/>
          </p:cNvCxnSpPr>
          <p:nvPr/>
        </p:nvCxnSpPr>
        <p:spPr>
          <a:xfrm rot="16200000" flipH="1">
            <a:off x="1934071" y="5614822"/>
            <a:ext cx="891253" cy="2177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39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8934-C397-BB32-2F28-BEBC28616B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A98D2C-169C-3587-A1FC-003A513061C2}"/>
              </a:ext>
            </a:extLst>
          </p:cNvPr>
          <p:cNvPicPr>
            <a:picLocks noGrp="1" noChangeAspect="1"/>
          </p:cNvPicPr>
          <p:nvPr>
            <p:ph idx="1"/>
          </p:nvPr>
        </p:nvPicPr>
        <p:blipFill>
          <a:blip r:embed="rId2"/>
          <a:stretch>
            <a:fillRect/>
          </a:stretch>
        </p:blipFill>
        <p:spPr>
          <a:xfrm>
            <a:off x="2207491" y="1193630"/>
            <a:ext cx="7324435" cy="5288545"/>
          </a:xfrm>
        </p:spPr>
      </p:pic>
    </p:spTree>
    <p:extLst>
      <p:ext uri="{BB962C8B-B14F-4D97-AF65-F5344CB8AC3E}">
        <p14:creationId xmlns:p14="http://schemas.microsoft.com/office/powerpoint/2010/main" val="89199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504-4577-CCA2-84CC-56E9F52338C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D28A94F-F5F9-6738-4E4D-2A48346F288D}"/>
              </a:ext>
            </a:extLst>
          </p:cNvPr>
          <p:cNvPicPr>
            <a:picLocks noGrp="1" noChangeAspect="1"/>
          </p:cNvPicPr>
          <p:nvPr>
            <p:ph idx="1"/>
          </p:nvPr>
        </p:nvPicPr>
        <p:blipFill>
          <a:blip r:embed="rId2"/>
          <a:stretch>
            <a:fillRect/>
          </a:stretch>
        </p:blipFill>
        <p:spPr>
          <a:xfrm>
            <a:off x="1184496" y="1108364"/>
            <a:ext cx="8605270" cy="5068599"/>
          </a:xfrm>
        </p:spPr>
      </p:pic>
    </p:spTree>
    <p:extLst>
      <p:ext uri="{BB962C8B-B14F-4D97-AF65-F5344CB8AC3E}">
        <p14:creationId xmlns:p14="http://schemas.microsoft.com/office/powerpoint/2010/main" val="87757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6042-3E57-E012-8A7B-50DA2706A6F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5445AF-1976-FCC7-29BD-A24E4AAA27C9}"/>
              </a:ext>
            </a:extLst>
          </p:cNvPr>
          <p:cNvPicPr>
            <a:picLocks noGrp="1" noChangeAspect="1"/>
          </p:cNvPicPr>
          <p:nvPr>
            <p:ph idx="1"/>
          </p:nvPr>
        </p:nvPicPr>
        <p:blipFill>
          <a:blip r:embed="rId2"/>
          <a:stretch>
            <a:fillRect/>
          </a:stretch>
        </p:blipFill>
        <p:spPr>
          <a:xfrm>
            <a:off x="1606062" y="454130"/>
            <a:ext cx="7921565" cy="5749659"/>
          </a:xfrm>
        </p:spPr>
      </p:pic>
      <p:sp>
        <p:nvSpPr>
          <p:cNvPr id="3" name="TextBox 2">
            <a:extLst>
              <a:ext uri="{FF2B5EF4-FFF2-40B4-BE49-F238E27FC236}">
                <a16:creationId xmlns:a16="http://schemas.microsoft.com/office/drawing/2014/main" id="{CEBDBD71-F326-1409-0F47-26B515A01C87}"/>
              </a:ext>
            </a:extLst>
          </p:cNvPr>
          <p:cNvSpPr txBox="1"/>
          <p:nvPr/>
        </p:nvSpPr>
        <p:spPr>
          <a:xfrm>
            <a:off x="8229600" y="5960533"/>
            <a:ext cx="2065889" cy="369332"/>
          </a:xfrm>
          <a:prstGeom prst="rect">
            <a:avLst/>
          </a:prstGeom>
          <a:noFill/>
        </p:spPr>
        <p:txBody>
          <a:bodyPr wrap="square" rtlCol="0">
            <a:spAutoFit/>
          </a:bodyPr>
          <a:lstStyle/>
          <a:p>
            <a:r>
              <a:rPr lang="en-IN" dirty="0"/>
              <a:t>Kernel function</a:t>
            </a:r>
          </a:p>
        </p:txBody>
      </p:sp>
      <p:cxnSp>
        <p:nvCxnSpPr>
          <p:cNvPr id="6" name="Straight Arrow Connector 5">
            <a:extLst>
              <a:ext uri="{FF2B5EF4-FFF2-40B4-BE49-F238E27FC236}">
                <a16:creationId xmlns:a16="http://schemas.microsoft.com/office/drawing/2014/main" id="{E0719166-31DA-1A75-2095-568A6EE52A4C}"/>
              </a:ext>
            </a:extLst>
          </p:cNvPr>
          <p:cNvCxnSpPr/>
          <p:nvPr/>
        </p:nvCxnSpPr>
        <p:spPr>
          <a:xfrm>
            <a:off x="7473244" y="5588000"/>
            <a:ext cx="564445" cy="61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709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61E4-A09A-4B05-73E3-2782631086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A5051F0-8A83-4C33-DC26-8B6B3512A76E}"/>
              </a:ext>
            </a:extLst>
          </p:cNvPr>
          <p:cNvPicPr>
            <a:picLocks noGrp="1" noChangeAspect="1"/>
          </p:cNvPicPr>
          <p:nvPr>
            <p:ph idx="1"/>
          </p:nvPr>
        </p:nvPicPr>
        <p:blipFill>
          <a:blip r:embed="rId2"/>
          <a:stretch>
            <a:fillRect/>
          </a:stretch>
        </p:blipFill>
        <p:spPr>
          <a:xfrm>
            <a:off x="1711004" y="641460"/>
            <a:ext cx="8769992" cy="5575079"/>
          </a:xfrm>
        </p:spPr>
      </p:pic>
    </p:spTree>
    <p:extLst>
      <p:ext uri="{BB962C8B-B14F-4D97-AF65-F5344CB8AC3E}">
        <p14:creationId xmlns:p14="http://schemas.microsoft.com/office/powerpoint/2010/main" val="3150320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E5B1-E6B4-89F2-6152-385489CA11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B74246-85C0-11E3-CBD4-F01EC5556952}"/>
              </a:ext>
            </a:extLst>
          </p:cNvPr>
          <p:cNvPicPr>
            <a:picLocks noGrp="1" noChangeAspect="1"/>
          </p:cNvPicPr>
          <p:nvPr>
            <p:ph idx="1"/>
          </p:nvPr>
        </p:nvPicPr>
        <p:blipFill>
          <a:blip r:embed="rId3"/>
          <a:stretch>
            <a:fillRect/>
          </a:stretch>
        </p:blipFill>
        <p:spPr>
          <a:xfrm>
            <a:off x="1493134" y="178607"/>
            <a:ext cx="8833035" cy="6325843"/>
          </a:xfrm>
        </p:spPr>
      </p:pic>
    </p:spTree>
    <p:extLst>
      <p:ext uri="{BB962C8B-B14F-4D97-AF65-F5344CB8AC3E}">
        <p14:creationId xmlns:p14="http://schemas.microsoft.com/office/powerpoint/2010/main" val="10690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A694-DF7D-B03A-E97E-F4554AF828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587CCA-7E08-866D-7E32-084449B661F3}"/>
              </a:ext>
            </a:extLst>
          </p:cNvPr>
          <p:cNvSpPr>
            <a:spLocks noGrp="1"/>
          </p:cNvSpPr>
          <p:nvPr>
            <p:ph idx="1"/>
          </p:nvPr>
        </p:nvSpPr>
        <p:spPr/>
        <p:txBody>
          <a:bodyPr/>
          <a:lstStyle/>
          <a:p>
            <a:r>
              <a:rPr lang="en-US" dirty="0"/>
              <a:t>A </a:t>
            </a:r>
            <a:r>
              <a:rPr lang="en-US" b="1" dirty="0"/>
              <a:t>semi-definite kernel function</a:t>
            </a:r>
            <a:r>
              <a:rPr lang="en-US" dirty="0"/>
              <a:t> in SVM is one that produces a </a:t>
            </a:r>
            <a:r>
              <a:rPr lang="en-US" b="1" dirty="0"/>
              <a:t>positive semi-definite kernel matrix</a:t>
            </a:r>
            <a:r>
              <a:rPr lang="en-US" dirty="0"/>
              <a:t>, meaning the matrix has non-negative eigenvalues. This property is crucial for the kernel function to be valid for use in SVM and other machine learning methods, as it guarantees the feasibility and stability of the optimization process.</a:t>
            </a:r>
          </a:p>
        </p:txBody>
      </p:sp>
    </p:spTree>
    <p:extLst>
      <p:ext uri="{BB962C8B-B14F-4D97-AF65-F5344CB8AC3E}">
        <p14:creationId xmlns:p14="http://schemas.microsoft.com/office/powerpoint/2010/main" val="203341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FD69-2125-46E1-B31D-ABBE0D737EA2}"/>
              </a:ext>
            </a:extLst>
          </p:cNvPr>
          <p:cNvSpPr>
            <a:spLocks noGrp="1"/>
          </p:cNvSpPr>
          <p:nvPr>
            <p:ph type="title"/>
          </p:nvPr>
        </p:nvSpPr>
        <p:spPr/>
        <p:txBody>
          <a:bodyPr/>
          <a:lstStyle/>
          <a:p>
            <a:r>
              <a:rPr lang="en-US" dirty="0"/>
              <a:t>What if your data is not linearly separable</a:t>
            </a:r>
            <a:endParaRPr lang="en-IN" dirty="0"/>
          </a:p>
        </p:txBody>
      </p:sp>
      <p:sp>
        <p:nvSpPr>
          <p:cNvPr id="3" name="Text Placeholder 2">
            <a:extLst>
              <a:ext uri="{FF2B5EF4-FFF2-40B4-BE49-F238E27FC236}">
                <a16:creationId xmlns:a16="http://schemas.microsoft.com/office/drawing/2014/main" id="{7EF560BD-C0EA-4642-8D13-29691043DBDB}"/>
              </a:ext>
            </a:extLst>
          </p:cNvPr>
          <p:cNvSpPr>
            <a:spLocks noGrp="1"/>
          </p:cNvSpPr>
          <p:nvPr>
            <p:ph type="body" idx="1"/>
          </p:nvPr>
        </p:nvSpPr>
        <p:spPr>
          <a:xfrm>
            <a:off x="812801" y="1701800"/>
            <a:ext cx="10189633" cy="4202853"/>
          </a:xfrm>
        </p:spPr>
        <p:txBody>
          <a:bodyPr/>
          <a:lstStyle/>
          <a:p>
            <a:r>
              <a:rPr lang="en-US" sz="1867" dirty="0">
                <a:solidFill>
                  <a:srgbClr val="000000"/>
                </a:solidFill>
                <a:latin typeface="Lato"/>
              </a:rPr>
              <a:t>The support vector machine approach is considered during a non-linear decision and the data is not separable by a support vector classifier irrespective of the cost function.</a:t>
            </a:r>
          </a:p>
          <a:p>
            <a:endParaRPr lang="en-IN" dirty="0"/>
          </a:p>
          <a:p>
            <a:endParaRPr lang="en-IN" dirty="0"/>
          </a:p>
        </p:txBody>
      </p:sp>
      <p:pic>
        <p:nvPicPr>
          <p:cNvPr id="4" name="Picture 3">
            <a:extLst>
              <a:ext uri="{FF2B5EF4-FFF2-40B4-BE49-F238E27FC236}">
                <a16:creationId xmlns:a16="http://schemas.microsoft.com/office/drawing/2014/main" id="{941B8D0C-2752-45FD-B0E9-E130DABD3120}"/>
              </a:ext>
            </a:extLst>
          </p:cNvPr>
          <p:cNvPicPr>
            <a:picLocks noChangeAspect="1"/>
          </p:cNvPicPr>
          <p:nvPr/>
        </p:nvPicPr>
        <p:blipFill>
          <a:blip r:embed="rId3"/>
          <a:stretch>
            <a:fillRect/>
          </a:stretch>
        </p:blipFill>
        <p:spPr>
          <a:xfrm>
            <a:off x="1930400" y="2325830"/>
            <a:ext cx="8636000" cy="4017567"/>
          </a:xfrm>
          <a:prstGeom prst="rect">
            <a:avLst/>
          </a:prstGeom>
        </p:spPr>
      </p:pic>
      <p:sp>
        <p:nvSpPr>
          <p:cNvPr id="5" name="TextBox 4">
            <a:extLst>
              <a:ext uri="{FF2B5EF4-FFF2-40B4-BE49-F238E27FC236}">
                <a16:creationId xmlns:a16="http://schemas.microsoft.com/office/drawing/2014/main" id="{7CF40771-5AEA-4E4C-9A5D-BDDBD74195DA}"/>
              </a:ext>
            </a:extLst>
          </p:cNvPr>
          <p:cNvSpPr txBox="1"/>
          <p:nvPr/>
        </p:nvSpPr>
        <p:spPr>
          <a:xfrm>
            <a:off x="1524000" y="6070601"/>
            <a:ext cx="8737600" cy="666977"/>
          </a:xfrm>
          <a:prstGeom prst="rect">
            <a:avLst/>
          </a:prstGeom>
          <a:noFill/>
        </p:spPr>
        <p:txBody>
          <a:bodyPr wrap="square" rtlCol="0">
            <a:spAutoFit/>
          </a:bodyPr>
          <a:lstStyle/>
          <a:p>
            <a:r>
              <a:rPr lang="en-US" sz="1867" dirty="0">
                <a:solidFill>
                  <a:srgbClr val="000000"/>
                </a:solidFill>
                <a:latin typeface="Lato"/>
              </a:rPr>
              <a:t>The diagram illustrates the inseparable classes in a one-dimensional and two-dimensional space. </a:t>
            </a:r>
            <a:endParaRPr lang="en-IN" sz="1867" dirty="0"/>
          </a:p>
        </p:txBody>
      </p:sp>
      <p:cxnSp>
        <p:nvCxnSpPr>
          <p:cNvPr id="7" name="Straight Connector 6">
            <a:extLst>
              <a:ext uri="{FF2B5EF4-FFF2-40B4-BE49-F238E27FC236}">
                <a16:creationId xmlns:a16="http://schemas.microsoft.com/office/drawing/2014/main" id="{BC070E55-7FC1-4C1F-A81A-6AA01FA66D44}"/>
              </a:ext>
            </a:extLst>
          </p:cNvPr>
          <p:cNvCxnSpPr/>
          <p:nvPr/>
        </p:nvCxnSpPr>
        <p:spPr>
          <a:xfrm flipV="1">
            <a:off x="6919784" y="3534032"/>
            <a:ext cx="2582562" cy="21871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472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86D0-BE77-BA87-4A40-84CD0B3D8E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C91598A-024B-6429-1828-6D89B8BAD59F}"/>
              </a:ext>
            </a:extLst>
          </p:cNvPr>
          <p:cNvPicPr>
            <a:picLocks noGrp="1" noChangeAspect="1"/>
          </p:cNvPicPr>
          <p:nvPr>
            <p:ph idx="1"/>
          </p:nvPr>
        </p:nvPicPr>
        <p:blipFill>
          <a:blip r:embed="rId2"/>
          <a:stretch>
            <a:fillRect/>
          </a:stretch>
        </p:blipFill>
        <p:spPr>
          <a:xfrm>
            <a:off x="1551709" y="659304"/>
            <a:ext cx="7502670" cy="5517659"/>
          </a:xfrm>
        </p:spPr>
      </p:pic>
    </p:spTree>
    <p:extLst>
      <p:ext uri="{BB962C8B-B14F-4D97-AF65-F5344CB8AC3E}">
        <p14:creationId xmlns:p14="http://schemas.microsoft.com/office/powerpoint/2010/main" val="3861581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E0C7-0430-7E65-E66B-44588E441D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AF90C8-6970-E9C9-FB6A-6E941566A5F7}"/>
              </a:ext>
            </a:extLst>
          </p:cNvPr>
          <p:cNvPicPr>
            <a:picLocks noGrp="1" noChangeAspect="1"/>
          </p:cNvPicPr>
          <p:nvPr>
            <p:ph idx="1"/>
          </p:nvPr>
        </p:nvPicPr>
        <p:blipFill>
          <a:blip r:embed="rId2"/>
          <a:stretch>
            <a:fillRect/>
          </a:stretch>
        </p:blipFill>
        <p:spPr>
          <a:xfrm>
            <a:off x="1856510" y="1169085"/>
            <a:ext cx="7496216" cy="5007878"/>
          </a:xfrm>
        </p:spPr>
      </p:pic>
    </p:spTree>
    <p:extLst>
      <p:ext uri="{BB962C8B-B14F-4D97-AF65-F5344CB8AC3E}">
        <p14:creationId xmlns:p14="http://schemas.microsoft.com/office/powerpoint/2010/main" val="3150442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4E71A-F63C-4234-9A89-DD0E5BCC76E2}"/>
              </a:ext>
            </a:extLst>
          </p:cNvPr>
          <p:cNvSpPr>
            <a:spLocks noGrp="1"/>
          </p:cNvSpPr>
          <p:nvPr>
            <p:ph type="title"/>
          </p:nvPr>
        </p:nvSpPr>
        <p:spPr/>
        <p:txBody>
          <a:bodyPr/>
          <a:lstStyle/>
          <a:p>
            <a:r>
              <a:rPr lang="en-US" dirty="0"/>
              <a:t>Different types of kernel functions</a:t>
            </a:r>
            <a:endParaRPr lang="en-IN" dirty="0"/>
          </a:p>
        </p:txBody>
      </p:sp>
      <p:pic>
        <p:nvPicPr>
          <p:cNvPr id="19458" name="Picture 2" descr="Kernel Functions-Introduction to SVM Kernel &amp; Examples">
            <a:extLst>
              <a:ext uri="{FF2B5EF4-FFF2-40B4-BE49-F238E27FC236}">
                <a16:creationId xmlns:a16="http://schemas.microsoft.com/office/drawing/2014/main" id="{893D5068-F7B5-45E8-9DBD-15D573B501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5624"/>
            <a:ext cx="9415129" cy="492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00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55ED-4618-4F72-8708-0AF1C70B4A82}"/>
              </a:ext>
            </a:extLst>
          </p:cNvPr>
          <p:cNvSpPr>
            <a:spLocks noGrp="1"/>
          </p:cNvSpPr>
          <p:nvPr>
            <p:ph type="title"/>
          </p:nvPr>
        </p:nvSpPr>
        <p:spPr/>
        <p:txBody>
          <a:bodyPr/>
          <a:lstStyle/>
          <a:p>
            <a:r>
              <a:rPr lang="en-US" b="1" dirty="0"/>
              <a:t>Remember the  Kernel functions</a:t>
            </a:r>
            <a:endParaRPr lang="en-IN" b="1" dirty="0"/>
          </a:p>
        </p:txBody>
      </p:sp>
      <p:pic>
        <p:nvPicPr>
          <p:cNvPr id="5" name="Content Placeholder 4">
            <a:extLst>
              <a:ext uri="{FF2B5EF4-FFF2-40B4-BE49-F238E27FC236}">
                <a16:creationId xmlns:a16="http://schemas.microsoft.com/office/drawing/2014/main" id="{98381742-788E-4D27-A130-2CCA1D11758F}"/>
              </a:ext>
            </a:extLst>
          </p:cNvPr>
          <p:cNvPicPr>
            <a:picLocks noGrp="1" noChangeAspect="1"/>
          </p:cNvPicPr>
          <p:nvPr>
            <p:ph idx="1"/>
          </p:nvPr>
        </p:nvPicPr>
        <p:blipFill>
          <a:blip r:embed="rId2"/>
          <a:stretch>
            <a:fillRect/>
          </a:stretch>
        </p:blipFill>
        <p:spPr>
          <a:xfrm>
            <a:off x="1270000" y="1690688"/>
            <a:ext cx="9242983" cy="4755511"/>
          </a:xfrm>
        </p:spPr>
      </p:pic>
    </p:spTree>
    <p:extLst>
      <p:ext uri="{BB962C8B-B14F-4D97-AF65-F5344CB8AC3E}">
        <p14:creationId xmlns:p14="http://schemas.microsoft.com/office/powerpoint/2010/main" val="1129774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5DD3-5BD9-4F5F-9D71-26F345A0A1A4}"/>
              </a:ext>
            </a:extLst>
          </p:cNvPr>
          <p:cNvSpPr>
            <a:spLocks noGrp="1"/>
          </p:cNvSpPr>
          <p:nvPr>
            <p:ph type="title"/>
          </p:nvPr>
        </p:nvSpPr>
        <p:spPr>
          <a:xfrm>
            <a:off x="838200" y="365126"/>
            <a:ext cx="10515600" cy="675884"/>
          </a:xfrm>
        </p:spPr>
        <p:txBody>
          <a:bodyPr>
            <a:normAutofit fontScale="90000"/>
          </a:bodyPr>
          <a:lstStyle/>
          <a:p>
            <a:br>
              <a:rPr lang="en-IN" b="1" i="0" dirty="0">
                <a:effectLst/>
                <a:latin typeface="-apple-system"/>
              </a:rPr>
            </a:br>
            <a:r>
              <a:rPr lang="en-IN" b="1" i="0" dirty="0">
                <a:effectLst/>
                <a:latin typeface="-apple-system"/>
              </a:rPr>
              <a:t>Linear Kernel functions</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94026F93-1157-4452-95C3-4A7787939C21}"/>
              </a:ext>
            </a:extLst>
          </p:cNvPr>
          <p:cNvSpPr>
            <a:spLocks noGrp="1"/>
          </p:cNvSpPr>
          <p:nvPr>
            <p:ph idx="1"/>
          </p:nvPr>
        </p:nvSpPr>
        <p:spPr>
          <a:xfrm>
            <a:off x="275492" y="1253330"/>
            <a:ext cx="11078308" cy="4795777"/>
          </a:xfrm>
        </p:spPr>
        <p:txBody>
          <a:bodyPr>
            <a:normAutofit fontScale="92500" lnSpcReduction="20000"/>
          </a:bodyPr>
          <a:lstStyle/>
          <a:p>
            <a:r>
              <a:rPr lang="en-US" dirty="0">
                <a:latin typeface="Arabic Typesetting" panose="03020402040406030203" pitchFamily="66" charset="-78"/>
                <a:cs typeface="Arabic Typesetting" panose="03020402040406030203" pitchFamily="66" charset="-78"/>
              </a:rPr>
              <a:t>These are commonly recommended for text classification because most of these types of classification problems are linearly separable.</a:t>
            </a:r>
          </a:p>
          <a:p>
            <a:endParaRPr lang="en-US" dirty="0">
              <a:latin typeface="Arabic Typesetting" panose="03020402040406030203" pitchFamily="66" charset="-78"/>
              <a:cs typeface="Arabic Typesetting" panose="03020402040406030203" pitchFamily="66" charset="-78"/>
            </a:endParaRPr>
          </a:p>
          <a:p>
            <a:r>
              <a:rPr lang="en-US" dirty="0">
                <a:latin typeface="Arabic Typesetting" panose="03020402040406030203" pitchFamily="66" charset="-78"/>
                <a:cs typeface="Arabic Typesetting" panose="03020402040406030203" pitchFamily="66" charset="-78"/>
              </a:rPr>
              <a:t>The linear kernel works really well when there are a lot of features, and text classification problems have a lot of features. Linear kernel functions are faster than most of the others and you have fewer parameters to optimize.</a:t>
            </a:r>
          </a:p>
          <a:p>
            <a:endParaRPr lang="en-US" dirty="0">
              <a:latin typeface="Arabic Typesetting" panose="03020402040406030203" pitchFamily="66" charset="-78"/>
              <a:cs typeface="Arabic Typesetting" panose="03020402040406030203" pitchFamily="66" charset="-78"/>
            </a:endParaRPr>
          </a:p>
          <a:p>
            <a:r>
              <a:rPr lang="en-US" dirty="0">
                <a:latin typeface="Arabic Typesetting" panose="03020402040406030203" pitchFamily="66" charset="-78"/>
                <a:cs typeface="Arabic Typesetting" panose="03020402040406030203" pitchFamily="66" charset="-78"/>
              </a:rPr>
              <a:t>Here's the function that defines the linear kernel:</a:t>
            </a:r>
          </a:p>
          <a:p>
            <a:endParaRPr lang="en-US" dirty="0">
              <a:latin typeface="Arabic Typesetting" panose="03020402040406030203" pitchFamily="66" charset="-78"/>
              <a:cs typeface="Arabic Typesetting" panose="03020402040406030203" pitchFamily="66" charset="-78"/>
            </a:endParaRPr>
          </a:p>
          <a:p>
            <a:r>
              <a:rPr lang="en-US" dirty="0">
                <a:latin typeface="Arabic Typesetting" panose="03020402040406030203" pitchFamily="66" charset="-78"/>
                <a:cs typeface="Arabic Typesetting" panose="03020402040406030203" pitchFamily="66" charset="-78"/>
              </a:rPr>
              <a:t>f(X) = </a:t>
            </a:r>
            <a:r>
              <a:rPr lang="en-US" dirty="0" err="1">
                <a:latin typeface="Arabic Typesetting" panose="03020402040406030203" pitchFamily="66" charset="-78"/>
                <a:cs typeface="Arabic Typesetting" panose="03020402040406030203" pitchFamily="66" charset="-78"/>
              </a:rPr>
              <a:t>w^T</a:t>
            </a:r>
            <a:r>
              <a:rPr lang="en-US" dirty="0">
                <a:latin typeface="Arabic Typesetting" panose="03020402040406030203" pitchFamily="66" charset="-78"/>
                <a:cs typeface="Arabic Typesetting" panose="03020402040406030203" pitchFamily="66" charset="-78"/>
              </a:rPr>
              <a:t> * X + b</a:t>
            </a:r>
          </a:p>
          <a:p>
            <a:pPr marL="0" indent="0">
              <a:buNone/>
            </a:pPr>
            <a:r>
              <a:rPr lang="en-US" dirty="0">
                <a:latin typeface="Arabic Typesetting" panose="03020402040406030203" pitchFamily="66" charset="-78"/>
                <a:cs typeface="Arabic Typesetting" panose="03020402040406030203" pitchFamily="66" charset="-78"/>
              </a:rPr>
              <a:t>In this equation, w is the weight vector that you want to minimize, X is the data that you're trying to classify, and b is the linear coefficient estimated from the training data. This equation defines the decision boundary that the SVM returns.</a:t>
            </a:r>
            <a:endParaRPr lang="en-IN"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80005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6ABF-9801-44C1-9A3F-7AC3628C02D3}"/>
              </a:ext>
            </a:extLst>
          </p:cNvPr>
          <p:cNvSpPr>
            <a:spLocks noGrp="1"/>
          </p:cNvSpPr>
          <p:nvPr>
            <p:ph type="title"/>
          </p:nvPr>
        </p:nvSpPr>
        <p:spPr/>
        <p:txBody>
          <a:bodyPr>
            <a:normAutofit fontScale="90000"/>
          </a:bodyPr>
          <a:lstStyle/>
          <a:p>
            <a:br>
              <a:rPr lang="en-IN" b="1" i="0" dirty="0">
                <a:solidFill>
                  <a:srgbClr val="111111"/>
                </a:solidFill>
                <a:effectLst/>
                <a:latin typeface="Lato"/>
              </a:rPr>
            </a:br>
            <a:r>
              <a:rPr lang="en-IN" b="1" i="0" dirty="0">
                <a:solidFill>
                  <a:srgbClr val="111111"/>
                </a:solidFill>
                <a:effectLst/>
                <a:latin typeface="Lato"/>
              </a:rPr>
              <a:t>Polynomial Kernel-</a:t>
            </a:r>
            <a:br>
              <a:rPr lang="en-IN" b="1" i="0" dirty="0">
                <a:solidFill>
                  <a:srgbClr val="111111"/>
                </a:solidFill>
                <a:effectLst/>
                <a:latin typeface="Lato"/>
              </a:rPr>
            </a:br>
            <a:endParaRPr lang="en-IN" dirty="0"/>
          </a:p>
        </p:txBody>
      </p:sp>
      <p:sp>
        <p:nvSpPr>
          <p:cNvPr id="3" name="Text Placeholder 2">
            <a:extLst>
              <a:ext uri="{FF2B5EF4-FFF2-40B4-BE49-F238E27FC236}">
                <a16:creationId xmlns:a16="http://schemas.microsoft.com/office/drawing/2014/main" id="{97A2F2A9-4FA2-4C7B-A729-82CFB9F3D8D2}"/>
              </a:ext>
            </a:extLst>
          </p:cNvPr>
          <p:cNvSpPr>
            <a:spLocks noGrp="1"/>
          </p:cNvSpPr>
          <p:nvPr>
            <p:ph type="body" idx="1"/>
          </p:nvPr>
        </p:nvSpPr>
        <p:spPr>
          <a:xfrm>
            <a:off x="838200" y="2062412"/>
            <a:ext cx="10189633" cy="3286404"/>
          </a:xfrm>
        </p:spPr>
        <p:txBody>
          <a:bodyPr/>
          <a:lstStyle/>
          <a:p>
            <a:pPr algn="l"/>
            <a:endParaRPr lang="en-IN" b="1" i="0" dirty="0">
              <a:solidFill>
                <a:srgbClr val="111111"/>
              </a:solidFill>
              <a:effectLst/>
              <a:latin typeface="Lato"/>
            </a:endParaRPr>
          </a:p>
          <a:p>
            <a:pPr algn="l"/>
            <a:r>
              <a:rPr lang="en-US" b="0" i="0" dirty="0">
                <a:solidFill>
                  <a:srgbClr val="000000"/>
                </a:solidFill>
                <a:effectLst/>
                <a:latin typeface="Lato"/>
              </a:rPr>
              <a:t>A polynomial function is used with a degree 2 to separate the non-linear data by transforming them into higher dimensions. Take a look at the following equation:</a:t>
            </a:r>
            <a:endParaRPr lang="en-IN" b="1" dirty="0">
              <a:solidFill>
                <a:srgbClr val="111111"/>
              </a:solidFill>
              <a:latin typeface="Lato"/>
            </a:endParaRPr>
          </a:p>
          <a:p>
            <a:pPr algn="l"/>
            <a:endParaRPr lang="en-IN" b="1" i="0" dirty="0">
              <a:solidFill>
                <a:srgbClr val="111111"/>
              </a:solidFill>
              <a:effectLst/>
              <a:latin typeface="Lato"/>
            </a:endParaRPr>
          </a:p>
          <a:p>
            <a:pPr algn="l"/>
            <a:endParaRPr lang="en-IN" b="0" i="0" dirty="0">
              <a:solidFill>
                <a:srgbClr val="111111"/>
              </a:solidFill>
              <a:effectLst/>
              <a:latin typeface="Lato"/>
            </a:endParaRPr>
          </a:p>
          <a:p>
            <a:endParaRPr lang="en-IN" dirty="0"/>
          </a:p>
        </p:txBody>
      </p:sp>
      <p:pic>
        <p:nvPicPr>
          <p:cNvPr id="20484" name="Picture 4">
            <a:extLst>
              <a:ext uri="{FF2B5EF4-FFF2-40B4-BE49-F238E27FC236}">
                <a16:creationId xmlns:a16="http://schemas.microsoft.com/office/drawing/2014/main" id="{9BAB5EDD-7905-46B4-80C3-FE9AF6A0B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48" y="3835400"/>
            <a:ext cx="10219553" cy="151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32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5648-72DB-4EDA-8545-7DFEE342D48D}"/>
              </a:ext>
            </a:extLst>
          </p:cNvPr>
          <p:cNvSpPr>
            <a:spLocks noGrp="1"/>
          </p:cNvSpPr>
          <p:nvPr>
            <p:ph type="title"/>
          </p:nvPr>
        </p:nvSpPr>
        <p:spPr/>
        <p:txBody>
          <a:bodyPr/>
          <a:lstStyle/>
          <a:p>
            <a:r>
              <a:rPr lang="en-IN" b="1" i="0" dirty="0">
                <a:solidFill>
                  <a:srgbClr val="292929"/>
                </a:solidFill>
                <a:effectLst/>
                <a:latin typeface="sohne"/>
              </a:rPr>
              <a:t>Radial Basis Function (RBF) Kernel</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EC1069FD-0BCC-43E6-8402-EB42567CB865}"/>
              </a:ext>
            </a:extLst>
          </p:cNvPr>
          <p:cNvSpPr>
            <a:spLocks noGrp="1"/>
          </p:cNvSpPr>
          <p:nvPr>
            <p:ph idx="1"/>
          </p:nvPr>
        </p:nvSpPr>
        <p:spPr/>
        <p:txBody>
          <a:bodyPr/>
          <a:lstStyle/>
          <a:p>
            <a:r>
              <a:rPr lang="en-US" b="0" i="0" dirty="0">
                <a:solidFill>
                  <a:srgbClr val="292929"/>
                </a:solidFill>
                <a:effectLst/>
                <a:latin typeface="charter"/>
              </a:rPr>
              <a:t>RBF kernels are the most generalized form of kernelization and is one of the most widely used kernels due to its similarity to the Gaussian distribution. </a:t>
            </a:r>
            <a:r>
              <a:rPr lang="en-US" dirty="0"/>
              <a:t>The RBF kernel function for two points X₁ and X₂ computes the similarity or how close they are to each other.</a:t>
            </a:r>
            <a:endParaRPr lang="en-IN" dirty="0"/>
          </a:p>
        </p:txBody>
      </p:sp>
    </p:spTree>
    <p:extLst>
      <p:ext uri="{BB962C8B-B14F-4D97-AF65-F5344CB8AC3E}">
        <p14:creationId xmlns:p14="http://schemas.microsoft.com/office/powerpoint/2010/main" val="148611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D97C-F128-0D17-17A9-6AC664A41F10}"/>
              </a:ext>
            </a:extLst>
          </p:cNvPr>
          <p:cNvSpPr>
            <a:spLocks noGrp="1"/>
          </p:cNvSpPr>
          <p:nvPr>
            <p:ph type="title"/>
          </p:nvPr>
        </p:nvSpPr>
        <p:spPr/>
        <p:txBody>
          <a:bodyPr/>
          <a:lstStyle/>
          <a:p>
            <a:r>
              <a:rPr lang="en-US" b="1" dirty="0"/>
              <a:t>What is Ockham's Razor</a:t>
            </a:r>
          </a:p>
        </p:txBody>
      </p:sp>
      <p:sp>
        <p:nvSpPr>
          <p:cNvPr id="3" name="Content Placeholder 2">
            <a:extLst>
              <a:ext uri="{FF2B5EF4-FFF2-40B4-BE49-F238E27FC236}">
                <a16:creationId xmlns:a16="http://schemas.microsoft.com/office/drawing/2014/main" id="{D2D188D2-824B-6E00-57AD-A8296F5812B2}"/>
              </a:ext>
            </a:extLst>
          </p:cNvPr>
          <p:cNvSpPr>
            <a:spLocks noGrp="1"/>
          </p:cNvSpPr>
          <p:nvPr>
            <p:ph idx="1"/>
          </p:nvPr>
        </p:nvSpPr>
        <p:spPr/>
        <p:txBody>
          <a:bodyPr>
            <a:normAutofit lnSpcReduction="10000"/>
          </a:bodyPr>
          <a:lstStyle/>
          <a:p>
            <a:pPr algn="just"/>
            <a:r>
              <a:rPr lang="en-US" b="1" dirty="0"/>
              <a:t>Ockham's Razor</a:t>
            </a:r>
            <a:r>
              <a:rPr lang="en-US" dirty="0"/>
              <a:t> encourages:</a:t>
            </a:r>
          </a:p>
          <a:p>
            <a:pPr algn="just">
              <a:buFont typeface="Arial" panose="020B0604020202020204" pitchFamily="34" charset="0"/>
              <a:buChar char="•"/>
            </a:pPr>
            <a:r>
              <a:rPr lang="en-US" dirty="0"/>
              <a:t>Maximizing the margin for simplicity and generalizability.</a:t>
            </a:r>
          </a:p>
          <a:p>
            <a:pPr algn="just">
              <a:buFont typeface="Arial" panose="020B0604020202020204" pitchFamily="34" charset="0"/>
              <a:buChar char="•"/>
            </a:pPr>
            <a:r>
              <a:rPr lang="en-US" dirty="0"/>
              <a:t>Choosing simpler kernel functions unless a more complex one is necessary.</a:t>
            </a:r>
          </a:p>
          <a:p>
            <a:pPr algn="just">
              <a:buFont typeface="Arial" panose="020B0604020202020204" pitchFamily="34" charset="0"/>
              <a:buChar char="•"/>
            </a:pPr>
            <a:r>
              <a:rPr lang="en-US" dirty="0"/>
              <a:t>Regularizing the model with an optimal C to balance complexity and accuracy.</a:t>
            </a:r>
          </a:p>
          <a:p>
            <a:pPr algn="just"/>
            <a:r>
              <a:rPr lang="en-US" dirty="0"/>
              <a:t>By following these principles, SVM models can achieve good generalization performance on new data without becoming overly complex. This adherence to simplicity aligns with the philosophy of Ockham's Razor in machine learning and statistical modeling.</a:t>
            </a:r>
          </a:p>
          <a:p>
            <a:endParaRPr lang="en-US" dirty="0"/>
          </a:p>
        </p:txBody>
      </p:sp>
    </p:spTree>
    <p:extLst>
      <p:ext uri="{BB962C8B-B14F-4D97-AF65-F5344CB8AC3E}">
        <p14:creationId xmlns:p14="http://schemas.microsoft.com/office/powerpoint/2010/main" val="2975705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698D-9135-01C9-8932-464C198DD0E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CDA69D3-0C8F-002C-D2C0-764E9E1FAF2E}"/>
              </a:ext>
            </a:extLst>
          </p:cNvPr>
          <p:cNvSpPr>
            <a:spLocks noGrp="1"/>
          </p:cNvSpPr>
          <p:nvPr>
            <p:ph idx="1"/>
          </p:nvPr>
        </p:nvSpPr>
        <p:spPr/>
        <p:txBody>
          <a:bodyPr/>
          <a:lstStyle/>
          <a:p>
            <a:r>
              <a:rPr lang="en-IN" dirty="0"/>
              <a:t>https://www.youtube.com/watch?v=HwZKG8-UJfs</a:t>
            </a:r>
          </a:p>
        </p:txBody>
      </p:sp>
    </p:spTree>
    <p:extLst>
      <p:ext uri="{BB962C8B-B14F-4D97-AF65-F5344CB8AC3E}">
        <p14:creationId xmlns:p14="http://schemas.microsoft.com/office/powerpoint/2010/main" val="1101452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C91B-A743-4378-A61B-61C7694628A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720C56F-5253-421B-BC62-D64CFC051D9E}"/>
              </a:ext>
            </a:extLst>
          </p:cNvPr>
          <p:cNvPicPr>
            <a:picLocks noChangeAspect="1"/>
          </p:cNvPicPr>
          <p:nvPr/>
        </p:nvPicPr>
        <p:blipFill>
          <a:blip r:embed="rId2"/>
          <a:stretch>
            <a:fillRect/>
          </a:stretch>
        </p:blipFill>
        <p:spPr>
          <a:xfrm>
            <a:off x="314325" y="1690688"/>
            <a:ext cx="11563350" cy="4038600"/>
          </a:xfrm>
          <a:prstGeom prst="rect">
            <a:avLst/>
          </a:prstGeom>
        </p:spPr>
      </p:pic>
    </p:spTree>
    <p:extLst>
      <p:ext uri="{BB962C8B-B14F-4D97-AF65-F5344CB8AC3E}">
        <p14:creationId xmlns:p14="http://schemas.microsoft.com/office/powerpoint/2010/main" val="337593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B914-2E9A-468A-998B-DCE86DCCD49E}"/>
              </a:ext>
            </a:extLst>
          </p:cNvPr>
          <p:cNvSpPr>
            <a:spLocks noGrp="1"/>
          </p:cNvSpPr>
          <p:nvPr>
            <p:ph type="title"/>
          </p:nvPr>
        </p:nvSpPr>
        <p:spPr/>
        <p:txBody>
          <a:bodyPr/>
          <a:lstStyle/>
          <a:p>
            <a:r>
              <a:rPr lang="en-IN" dirty="0"/>
              <a:t>Types of SVMs</a:t>
            </a:r>
          </a:p>
        </p:txBody>
      </p:sp>
      <p:sp>
        <p:nvSpPr>
          <p:cNvPr id="3" name="Content Placeholder 2">
            <a:extLst>
              <a:ext uri="{FF2B5EF4-FFF2-40B4-BE49-F238E27FC236}">
                <a16:creationId xmlns:a16="http://schemas.microsoft.com/office/drawing/2014/main" id="{8226A274-D5B7-45B1-AC49-BBE856C5F7CB}"/>
              </a:ext>
            </a:extLst>
          </p:cNvPr>
          <p:cNvSpPr>
            <a:spLocks noGrp="1"/>
          </p:cNvSpPr>
          <p:nvPr>
            <p:ph idx="1"/>
          </p:nvPr>
        </p:nvSpPr>
        <p:spPr/>
        <p:txBody>
          <a:bodyPr/>
          <a:lstStyle/>
          <a:p>
            <a:pPr marL="0" indent="0">
              <a:buNone/>
            </a:pPr>
            <a:r>
              <a:rPr lang="en-US" dirty="0">
                <a:latin typeface="Arabic Typesetting" panose="03020402040406030203" pitchFamily="66" charset="-78"/>
                <a:cs typeface="Arabic Typesetting" panose="03020402040406030203" pitchFamily="66" charset="-78"/>
              </a:rPr>
              <a:t>There are two different types of SVMs, each used for different things:</a:t>
            </a:r>
          </a:p>
          <a:p>
            <a:endParaRPr lang="en-US" dirty="0">
              <a:latin typeface="Arabic Typesetting" panose="03020402040406030203" pitchFamily="66" charset="-78"/>
              <a:cs typeface="Arabic Typesetting" panose="03020402040406030203" pitchFamily="66" charset="-78"/>
            </a:endParaRPr>
          </a:p>
          <a:p>
            <a:r>
              <a:rPr lang="en-US" dirty="0">
                <a:latin typeface="Arabic Typesetting" panose="03020402040406030203" pitchFamily="66" charset="-78"/>
                <a:cs typeface="Arabic Typesetting" panose="03020402040406030203" pitchFamily="66" charset="-78"/>
              </a:rPr>
              <a:t>Simple SVM: Typically used for linear regression and classification problems.</a:t>
            </a:r>
          </a:p>
          <a:p>
            <a:endParaRPr lang="en-US" dirty="0">
              <a:latin typeface="Arabic Typesetting" panose="03020402040406030203" pitchFamily="66" charset="-78"/>
              <a:cs typeface="Arabic Typesetting" panose="03020402040406030203" pitchFamily="66" charset="-78"/>
            </a:endParaRPr>
          </a:p>
          <a:p>
            <a:r>
              <a:rPr lang="en-US" dirty="0">
                <a:latin typeface="Arabic Typesetting" panose="03020402040406030203" pitchFamily="66" charset="-78"/>
                <a:cs typeface="Arabic Typesetting" panose="03020402040406030203" pitchFamily="66" charset="-78"/>
              </a:rPr>
              <a:t>Kernel SVM: Has more flexibility for non-linear data because you can add more features to fit a hyperplane instead of a two-dimensional space.</a:t>
            </a:r>
            <a:endParaRPr lang="en-IN"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25539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3376-7138-C59D-24BD-879711C828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C62F74E-963A-380B-2FBB-7F8189272A5B}"/>
              </a:ext>
            </a:extLst>
          </p:cNvPr>
          <p:cNvPicPr>
            <a:picLocks noGrp="1" noChangeAspect="1"/>
          </p:cNvPicPr>
          <p:nvPr>
            <p:ph idx="1"/>
          </p:nvPr>
        </p:nvPicPr>
        <p:blipFill>
          <a:blip r:embed="rId2"/>
          <a:stretch>
            <a:fillRect/>
          </a:stretch>
        </p:blipFill>
        <p:spPr>
          <a:xfrm>
            <a:off x="1284791" y="696780"/>
            <a:ext cx="8785184" cy="6033985"/>
          </a:xfrm>
        </p:spPr>
      </p:pic>
    </p:spTree>
    <p:extLst>
      <p:ext uri="{BB962C8B-B14F-4D97-AF65-F5344CB8AC3E}">
        <p14:creationId xmlns:p14="http://schemas.microsoft.com/office/powerpoint/2010/main" val="209034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C32E-66D3-9DEC-AF6D-A4FE27FA49B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ACD27CC-3793-8998-C696-EFC688794F12}"/>
              </a:ext>
            </a:extLst>
          </p:cNvPr>
          <p:cNvPicPr>
            <a:picLocks noGrp="1" noChangeAspect="1"/>
          </p:cNvPicPr>
          <p:nvPr>
            <p:ph idx="1"/>
          </p:nvPr>
        </p:nvPicPr>
        <p:blipFill>
          <a:blip r:embed="rId2"/>
          <a:stretch>
            <a:fillRect/>
          </a:stretch>
        </p:blipFill>
        <p:spPr>
          <a:xfrm>
            <a:off x="1689905" y="1041692"/>
            <a:ext cx="8275898" cy="5558973"/>
          </a:xfrm>
        </p:spPr>
      </p:pic>
    </p:spTree>
    <p:extLst>
      <p:ext uri="{BB962C8B-B14F-4D97-AF65-F5344CB8AC3E}">
        <p14:creationId xmlns:p14="http://schemas.microsoft.com/office/powerpoint/2010/main" val="19423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FE04-4325-EE86-18D2-18F474198A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722843F-BB84-2FAF-3034-EF605FC565EB}"/>
              </a:ext>
            </a:extLst>
          </p:cNvPr>
          <p:cNvPicPr>
            <a:picLocks noGrp="1" noChangeAspect="1"/>
          </p:cNvPicPr>
          <p:nvPr>
            <p:ph idx="1"/>
          </p:nvPr>
        </p:nvPicPr>
        <p:blipFill>
          <a:blip r:embed="rId2"/>
          <a:stretch>
            <a:fillRect/>
          </a:stretch>
        </p:blipFill>
        <p:spPr>
          <a:xfrm>
            <a:off x="2297845" y="1261641"/>
            <a:ext cx="7302696" cy="3192345"/>
          </a:xfrm>
        </p:spPr>
      </p:pic>
      <p:sp>
        <p:nvSpPr>
          <p:cNvPr id="6" name="TextBox 5">
            <a:extLst>
              <a:ext uri="{FF2B5EF4-FFF2-40B4-BE49-F238E27FC236}">
                <a16:creationId xmlns:a16="http://schemas.microsoft.com/office/drawing/2014/main" id="{4730E1C2-EAFB-6F3C-13A5-84D732402201}"/>
              </a:ext>
            </a:extLst>
          </p:cNvPr>
          <p:cNvSpPr txBox="1"/>
          <p:nvPr/>
        </p:nvSpPr>
        <p:spPr>
          <a:xfrm>
            <a:off x="2297845" y="4229772"/>
            <a:ext cx="8239026" cy="1200329"/>
          </a:xfrm>
          <a:prstGeom prst="rect">
            <a:avLst/>
          </a:prstGeom>
          <a:noFill/>
        </p:spPr>
        <p:txBody>
          <a:bodyPr wrap="square" rtlCol="0">
            <a:spAutoFit/>
          </a:bodyPr>
          <a:lstStyle/>
          <a:p>
            <a:pPr algn="ctr"/>
            <a:r>
              <a:rPr lang="en-IN" dirty="0"/>
              <a:t>Dataset is not linearly separable, how to classify these observation. </a:t>
            </a:r>
          </a:p>
          <a:p>
            <a:pPr algn="ctr"/>
            <a:r>
              <a:rPr lang="en-IN" dirty="0">
                <a:highlight>
                  <a:srgbClr val="FFFF00"/>
                </a:highlight>
              </a:rPr>
              <a:t>The soft margin classifier is not suitable as wherever we have a hyperplane at any position , we will have many misclassification as soft margin can handle noise or outlier to some extent only.</a:t>
            </a:r>
          </a:p>
        </p:txBody>
      </p:sp>
    </p:spTree>
    <p:extLst>
      <p:ext uri="{BB962C8B-B14F-4D97-AF65-F5344CB8AC3E}">
        <p14:creationId xmlns:p14="http://schemas.microsoft.com/office/powerpoint/2010/main" val="1404326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DB60-9406-B759-499E-6D658B27C1D0}"/>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155C84F-5A05-E33C-D94E-481360F573BB}"/>
              </a:ext>
            </a:extLst>
          </p:cNvPr>
          <p:cNvPicPr>
            <a:picLocks noGrp="1" noChangeAspect="1"/>
          </p:cNvPicPr>
          <p:nvPr>
            <p:ph idx="1"/>
          </p:nvPr>
        </p:nvPicPr>
        <p:blipFill>
          <a:blip r:embed="rId2"/>
          <a:stretch>
            <a:fillRect/>
          </a:stretch>
        </p:blipFill>
        <p:spPr>
          <a:xfrm>
            <a:off x="2563242" y="908090"/>
            <a:ext cx="6534459" cy="5584785"/>
          </a:xfrm>
        </p:spPr>
      </p:pic>
    </p:spTree>
    <p:extLst>
      <p:ext uri="{BB962C8B-B14F-4D97-AF65-F5344CB8AC3E}">
        <p14:creationId xmlns:p14="http://schemas.microsoft.com/office/powerpoint/2010/main" val="3552765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41860</TotalTime>
  <Words>1284</Words>
  <Application>Microsoft Office PowerPoint</Application>
  <PresentationFormat>Widescreen</PresentationFormat>
  <Paragraphs>91</Paragraphs>
  <Slides>38</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Adobe Caslon Pro</vt:lpstr>
      <vt:lpstr>-apple-system</vt:lpstr>
      <vt:lpstr>Arabic Typesetting</vt:lpstr>
      <vt:lpstr>Arial</vt:lpstr>
      <vt:lpstr>Calibri</vt:lpstr>
      <vt:lpstr>Calibri Light</vt:lpstr>
      <vt:lpstr>Cambria</vt:lpstr>
      <vt:lpstr>Cambria Math</vt:lpstr>
      <vt:lpstr>charter</vt:lpstr>
      <vt:lpstr>Google Sans</vt:lpstr>
      <vt:lpstr>Lato</vt:lpstr>
      <vt:lpstr>sohne</vt:lpstr>
      <vt:lpstr>Office Theme</vt:lpstr>
      <vt:lpstr>PowerPoint Presentation</vt:lpstr>
      <vt:lpstr>          Non linear SVM and Kernels   If the data is not linearly separable in the original, or input, space then we apply transformations to the data, which map the data from the original space into a higher dimensional feature space. The goal is that after the transformation to the higher dimensional space, the classes are now linearly separable in this higher dimensional feature space. We can then fit a decision boundary to separate the classes and make predictions. The decision boundary will be a hyperplane in this higher dimensional space. </vt:lpstr>
      <vt:lpstr>What if your data is not linearly separable</vt:lpstr>
      <vt:lpstr>PowerPoint Presentation</vt:lpstr>
      <vt:lpstr>Types of SVMs</vt:lpstr>
      <vt:lpstr>PowerPoint Presentation</vt:lpstr>
      <vt:lpstr>PowerPoint Presentation</vt:lpstr>
      <vt:lpstr>PowerPoint Presentation</vt:lpstr>
      <vt:lpstr>PowerPoint Presentation</vt:lpstr>
      <vt:lpstr>PowerPoint Presentation</vt:lpstr>
      <vt:lpstr>Kernel trick</vt:lpstr>
      <vt:lpstr>PowerPoint Presentation</vt:lpstr>
      <vt:lpstr>PowerPoint Presentation</vt:lpstr>
      <vt:lpstr>Now let us see how to handle the two-dimensional linearly inseparable data.</vt:lpstr>
      <vt:lpstr>PowerPoint Presentation</vt:lpstr>
      <vt:lpstr>PowerPoint Presentation</vt:lpstr>
      <vt:lpstr>PowerPoint Presentation</vt:lpstr>
      <vt:lpstr>We know the Lagrangian is given by L, which is dual formulation </vt:lpstr>
      <vt:lpstr>Kernel trick</vt:lpstr>
      <vt:lpstr>SVM  kernel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types of kernel functions</vt:lpstr>
      <vt:lpstr>Remember the  Kernel functions</vt:lpstr>
      <vt:lpstr> Linear Kernel functions </vt:lpstr>
      <vt:lpstr> Polynomial Kernel- </vt:lpstr>
      <vt:lpstr>Radial Basis Function (RBF) Kernel </vt:lpstr>
      <vt:lpstr>What is Ockham's Razor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linear SVM and Kernels   If the data is not linearly separable in the original, or input, space then we apply transformations to the data, which map the data from the original space into a higher dimensional feature space. The goal is that after the transformation to the higher dimensional space, the classes are now linearly separable in this higher dimensional feature space. We can then fit a decision boundary to separate the classes and make predictions. The decision boundary will be a hyperplane in this higher dimensional space.</dc:title>
  <dc:creator>kriti ohri</dc:creator>
  <cp:lastModifiedBy>Kriti Ohri</cp:lastModifiedBy>
  <cp:revision>13</cp:revision>
  <dcterms:created xsi:type="dcterms:W3CDTF">2021-07-16T05:49:39Z</dcterms:created>
  <dcterms:modified xsi:type="dcterms:W3CDTF">2024-11-17T03:36:41Z</dcterms:modified>
</cp:coreProperties>
</file>